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79" r:id="rId2"/>
    <p:sldId id="331" r:id="rId3"/>
    <p:sldId id="380" r:id="rId4"/>
    <p:sldId id="374" r:id="rId5"/>
    <p:sldId id="375" r:id="rId6"/>
    <p:sldId id="376" r:id="rId7"/>
    <p:sldId id="361" r:id="rId8"/>
    <p:sldId id="363" r:id="rId9"/>
    <p:sldId id="362" r:id="rId10"/>
    <p:sldId id="366" r:id="rId11"/>
    <p:sldId id="368" r:id="rId12"/>
    <p:sldId id="369" r:id="rId13"/>
    <p:sldId id="370" r:id="rId14"/>
    <p:sldId id="371" r:id="rId15"/>
    <p:sldId id="372" r:id="rId16"/>
    <p:sldId id="373" r:id="rId17"/>
    <p:sldId id="343" r:id="rId18"/>
    <p:sldId id="377" r:id="rId19"/>
    <p:sldId id="378" r:id="rId20"/>
    <p:sldId id="342" r:id="rId21"/>
  </p:sldIdLst>
  <p:sldSz cx="9144000" cy="6858000" type="screen4x3"/>
  <p:notesSz cx="6858000" cy="9144000"/>
  <p:custShowLst>
    <p:custShow name="Custom Show 1" id="0">
      <p:sldLst>
        <p:sld r:id="rId3"/>
        <p:sld r:id="rId2"/>
      </p:sldLst>
    </p:custShow>
  </p:custShowLst>
  <p:defaultTextStyle>
    <a:defPPr>
      <a:defRPr lang="en-US"/>
    </a:defPPr>
    <a:lvl1pPr algn="l" rtl="0" eaLnBrk="0" fontAlgn="base" hangingPunct="0">
      <a:spcBef>
        <a:spcPct val="0"/>
      </a:spcBef>
      <a:spcAft>
        <a:spcPct val="0"/>
      </a:spcAft>
      <a:defRPr sz="3600" kern="1200">
        <a:solidFill>
          <a:schemeClr val="bg1"/>
        </a:solidFill>
        <a:latin typeface="Arial" charset="0"/>
        <a:ea typeface="+mn-ea"/>
        <a:cs typeface="+mn-cs"/>
      </a:defRPr>
    </a:lvl1pPr>
    <a:lvl2pPr marL="457200" algn="l" rtl="0" eaLnBrk="0" fontAlgn="base" hangingPunct="0">
      <a:spcBef>
        <a:spcPct val="0"/>
      </a:spcBef>
      <a:spcAft>
        <a:spcPct val="0"/>
      </a:spcAft>
      <a:defRPr sz="3600" kern="1200">
        <a:solidFill>
          <a:schemeClr val="bg1"/>
        </a:solidFill>
        <a:latin typeface="Arial" charset="0"/>
        <a:ea typeface="+mn-ea"/>
        <a:cs typeface="+mn-cs"/>
      </a:defRPr>
    </a:lvl2pPr>
    <a:lvl3pPr marL="914400" algn="l" rtl="0" eaLnBrk="0" fontAlgn="base" hangingPunct="0">
      <a:spcBef>
        <a:spcPct val="0"/>
      </a:spcBef>
      <a:spcAft>
        <a:spcPct val="0"/>
      </a:spcAft>
      <a:defRPr sz="3600" kern="1200">
        <a:solidFill>
          <a:schemeClr val="bg1"/>
        </a:solidFill>
        <a:latin typeface="Arial" charset="0"/>
        <a:ea typeface="+mn-ea"/>
        <a:cs typeface="+mn-cs"/>
      </a:defRPr>
    </a:lvl3pPr>
    <a:lvl4pPr marL="1371600" algn="l" rtl="0" eaLnBrk="0" fontAlgn="base" hangingPunct="0">
      <a:spcBef>
        <a:spcPct val="0"/>
      </a:spcBef>
      <a:spcAft>
        <a:spcPct val="0"/>
      </a:spcAft>
      <a:defRPr sz="3600" kern="1200">
        <a:solidFill>
          <a:schemeClr val="bg1"/>
        </a:solidFill>
        <a:latin typeface="Arial" charset="0"/>
        <a:ea typeface="+mn-ea"/>
        <a:cs typeface="+mn-cs"/>
      </a:defRPr>
    </a:lvl4pPr>
    <a:lvl5pPr marL="1828800" algn="l" rtl="0" eaLnBrk="0" fontAlgn="base" hangingPunct="0">
      <a:spcBef>
        <a:spcPct val="0"/>
      </a:spcBef>
      <a:spcAft>
        <a:spcPct val="0"/>
      </a:spcAft>
      <a:defRPr sz="3600" kern="1200">
        <a:solidFill>
          <a:schemeClr val="bg1"/>
        </a:solidFill>
        <a:latin typeface="Arial" charset="0"/>
        <a:ea typeface="+mn-ea"/>
        <a:cs typeface="+mn-cs"/>
      </a:defRPr>
    </a:lvl5pPr>
    <a:lvl6pPr marL="2286000" algn="l" defTabSz="914400" rtl="0" eaLnBrk="1" latinLnBrk="0" hangingPunct="1">
      <a:defRPr sz="3600" kern="1200">
        <a:solidFill>
          <a:schemeClr val="bg1"/>
        </a:solidFill>
        <a:latin typeface="Arial" charset="0"/>
        <a:ea typeface="+mn-ea"/>
        <a:cs typeface="+mn-cs"/>
      </a:defRPr>
    </a:lvl6pPr>
    <a:lvl7pPr marL="2743200" algn="l" defTabSz="914400" rtl="0" eaLnBrk="1" latinLnBrk="0" hangingPunct="1">
      <a:defRPr sz="3600" kern="1200">
        <a:solidFill>
          <a:schemeClr val="bg1"/>
        </a:solidFill>
        <a:latin typeface="Arial" charset="0"/>
        <a:ea typeface="+mn-ea"/>
        <a:cs typeface="+mn-cs"/>
      </a:defRPr>
    </a:lvl7pPr>
    <a:lvl8pPr marL="3200400" algn="l" defTabSz="914400" rtl="0" eaLnBrk="1" latinLnBrk="0" hangingPunct="1">
      <a:defRPr sz="3600" kern="1200">
        <a:solidFill>
          <a:schemeClr val="bg1"/>
        </a:solidFill>
        <a:latin typeface="Arial" charset="0"/>
        <a:ea typeface="+mn-ea"/>
        <a:cs typeface="+mn-cs"/>
      </a:defRPr>
    </a:lvl8pPr>
    <a:lvl9pPr marL="3657600" algn="l" defTabSz="914400" rtl="0" eaLnBrk="1" latinLnBrk="0" hangingPunct="1">
      <a:defRPr sz="36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10BC"/>
    <a:srgbClr val="008000"/>
    <a:srgbClr val="00CCFF"/>
    <a:srgbClr val="FF0000"/>
    <a:srgbClr val="FF6600"/>
    <a:srgbClr val="33CC33"/>
    <a:srgbClr val="FF99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9642" autoAdjust="0"/>
  </p:normalViewPr>
  <p:slideViewPr>
    <p:cSldViewPr>
      <p:cViewPr>
        <p:scale>
          <a:sx n="81" d="100"/>
          <a:sy n="81" d="100"/>
        </p:scale>
        <p:origin x="-11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8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1C56D3C0-DF26-4CE3-8A0B-9809AF64EB02}" type="slidenum">
              <a:rPr lang="en-US" altLang="en-US"/>
              <a:pPr/>
              <a:t>‹#›</a:t>
            </a:fld>
            <a:endParaRPr lang="en-US" altLang="en-US"/>
          </a:p>
        </p:txBody>
      </p:sp>
    </p:spTree>
    <p:extLst>
      <p:ext uri="{BB962C8B-B14F-4D97-AF65-F5344CB8AC3E}">
        <p14:creationId xmlns:p14="http://schemas.microsoft.com/office/powerpoint/2010/main" val="2642880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041ED9C3-D673-48A2-973B-96575A346E1D}" type="slidenum">
              <a:rPr lang="en-US" altLang="en-US"/>
              <a:pPr/>
              <a:t>‹#›</a:t>
            </a:fld>
            <a:endParaRPr lang="en-US" altLang="en-US"/>
          </a:p>
        </p:txBody>
      </p:sp>
    </p:spTree>
    <p:extLst>
      <p:ext uri="{BB962C8B-B14F-4D97-AF65-F5344CB8AC3E}">
        <p14:creationId xmlns:p14="http://schemas.microsoft.com/office/powerpoint/2010/main" val="3861288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7422CB43-E823-4F33-9952-2D6BF5EFA158}" type="slidenum">
              <a:rPr lang="en-US" altLang="en-US" sz="1200">
                <a:solidFill>
                  <a:schemeClr val="tx1"/>
                </a:solidFill>
              </a:rPr>
              <a:pPr/>
              <a:t>2</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ftr" sz="quarter" idx="11"/>
          </p:nvPr>
        </p:nvSpPr>
        <p:spPr/>
        <p:txBody>
          <a:bodyPr/>
          <a:lstStyle>
            <a:lvl1pPr>
              <a:defRPr/>
            </a:lvl1pPr>
          </a:lstStyle>
          <a:p>
            <a:pPr>
              <a:defRPr/>
            </a:pPr>
            <a:endParaRPr lang="en-US"/>
          </a:p>
        </p:txBody>
      </p:sp>
      <p:sp>
        <p:nvSpPr>
          <p:cNvPr id="4" name="Rectangle 4"/>
          <p:cNvSpPr>
            <a:spLocks noGrp="1" noChangeArrowheads="1"/>
          </p:cNvSpPr>
          <p:nvPr>
            <p:ph type="sldNum" sz="quarter" idx="12"/>
          </p:nvPr>
        </p:nvSpPr>
        <p:spPr>
          <a:xfrm>
            <a:off x="6553200" y="6245225"/>
            <a:ext cx="2133600" cy="476250"/>
          </a:xfrm>
        </p:spPr>
        <p:txBody>
          <a:bodyPr/>
          <a:lstStyle>
            <a:lvl1pPr>
              <a:defRPr sz="1400">
                <a:solidFill>
                  <a:schemeClr val="tx1"/>
                </a:solidFill>
                <a:latin typeface="Arial" charset="0"/>
              </a:defRPr>
            </a:lvl1pPr>
          </a:lstStyle>
          <a:p>
            <a:fld id="{23AC4A2B-696A-42FB-B210-388E1E1E481F}" type="slidenum">
              <a:rPr lang="en-US" altLang="en-US"/>
              <a:pPr/>
              <a:t>‹#›</a:t>
            </a:fld>
            <a:endParaRPr lang="en-US" altLang="en-US"/>
          </a:p>
        </p:txBody>
      </p:sp>
    </p:spTree>
    <p:extLst>
      <p:ext uri="{BB962C8B-B14F-4D97-AF65-F5344CB8AC3E}">
        <p14:creationId xmlns:p14="http://schemas.microsoft.com/office/powerpoint/2010/main" val="173731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047E71-CB74-40F6-A9FE-E4F12081E811}" type="slidenum">
              <a:rPr lang="en-US" altLang="en-US"/>
              <a:pPr/>
              <a:t>‹#›</a:t>
            </a:fld>
            <a:endParaRPr lang="en-US" altLang="en-US"/>
          </a:p>
        </p:txBody>
      </p:sp>
    </p:spTree>
    <p:extLst>
      <p:ext uri="{BB962C8B-B14F-4D97-AF65-F5344CB8AC3E}">
        <p14:creationId xmlns:p14="http://schemas.microsoft.com/office/powerpoint/2010/main" val="359490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AC8821-73CF-4F91-809E-02676BBD8397}" type="slidenum">
              <a:rPr lang="en-US" altLang="en-US"/>
              <a:pPr/>
              <a:t>‹#›</a:t>
            </a:fld>
            <a:endParaRPr lang="en-US" altLang="en-US"/>
          </a:p>
        </p:txBody>
      </p:sp>
    </p:spTree>
    <p:extLst>
      <p:ext uri="{BB962C8B-B14F-4D97-AF65-F5344CB8AC3E}">
        <p14:creationId xmlns:p14="http://schemas.microsoft.com/office/powerpoint/2010/main" val="198797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957F54-F090-411F-BA07-C5B4F243CB84}" type="slidenum">
              <a:rPr lang="en-US" altLang="en-US"/>
              <a:pPr/>
              <a:t>‹#›</a:t>
            </a:fld>
            <a:endParaRPr lang="en-US" altLang="en-US"/>
          </a:p>
        </p:txBody>
      </p:sp>
    </p:spTree>
    <p:extLst>
      <p:ext uri="{BB962C8B-B14F-4D97-AF65-F5344CB8AC3E}">
        <p14:creationId xmlns:p14="http://schemas.microsoft.com/office/powerpoint/2010/main" val="221835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233278-56A6-4FAB-B832-13E207B326C0}" type="slidenum">
              <a:rPr lang="en-US" altLang="en-US"/>
              <a:pPr/>
              <a:t>‹#›</a:t>
            </a:fld>
            <a:endParaRPr lang="en-US" altLang="en-US"/>
          </a:p>
        </p:txBody>
      </p:sp>
    </p:spTree>
    <p:extLst>
      <p:ext uri="{BB962C8B-B14F-4D97-AF65-F5344CB8AC3E}">
        <p14:creationId xmlns:p14="http://schemas.microsoft.com/office/powerpoint/2010/main" val="212528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D3289A-87C0-4D1A-BB42-422E55AEBDAD}" type="slidenum">
              <a:rPr lang="en-US" altLang="en-US"/>
              <a:pPr/>
              <a:t>‹#›</a:t>
            </a:fld>
            <a:endParaRPr lang="en-US" altLang="en-US"/>
          </a:p>
        </p:txBody>
      </p:sp>
    </p:spTree>
    <p:extLst>
      <p:ext uri="{BB962C8B-B14F-4D97-AF65-F5344CB8AC3E}">
        <p14:creationId xmlns:p14="http://schemas.microsoft.com/office/powerpoint/2010/main" val="45550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DD5E1F-1F2C-4611-A9B9-331FBC4F0F4D}" type="slidenum">
              <a:rPr lang="en-US" altLang="en-US"/>
              <a:pPr/>
              <a:t>‹#›</a:t>
            </a:fld>
            <a:endParaRPr lang="en-US" altLang="en-US"/>
          </a:p>
        </p:txBody>
      </p:sp>
    </p:spTree>
    <p:extLst>
      <p:ext uri="{BB962C8B-B14F-4D97-AF65-F5344CB8AC3E}">
        <p14:creationId xmlns:p14="http://schemas.microsoft.com/office/powerpoint/2010/main" val="271608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3E884F1-E02D-4389-8504-20165DE3FD5D}" type="slidenum">
              <a:rPr lang="en-US" altLang="en-US"/>
              <a:pPr/>
              <a:t>‹#›</a:t>
            </a:fld>
            <a:endParaRPr lang="en-US" altLang="en-US"/>
          </a:p>
        </p:txBody>
      </p:sp>
    </p:spTree>
    <p:extLst>
      <p:ext uri="{BB962C8B-B14F-4D97-AF65-F5344CB8AC3E}">
        <p14:creationId xmlns:p14="http://schemas.microsoft.com/office/powerpoint/2010/main" val="158086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0A7D58A-DA53-4735-9619-C008643A8E67}" type="slidenum">
              <a:rPr lang="en-US" altLang="en-US"/>
              <a:pPr/>
              <a:t>‹#›</a:t>
            </a:fld>
            <a:endParaRPr lang="en-US" altLang="en-US"/>
          </a:p>
        </p:txBody>
      </p:sp>
    </p:spTree>
    <p:extLst>
      <p:ext uri="{BB962C8B-B14F-4D97-AF65-F5344CB8AC3E}">
        <p14:creationId xmlns:p14="http://schemas.microsoft.com/office/powerpoint/2010/main" val="193178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48E971-412E-49C4-A6CA-F465F7DF9B12}" type="slidenum">
              <a:rPr lang="en-US" altLang="en-US"/>
              <a:pPr/>
              <a:t>‹#›</a:t>
            </a:fld>
            <a:endParaRPr lang="en-US" altLang="en-US"/>
          </a:p>
        </p:txBody>
      </p:sp>
    </p:spTree>
    <p:extLst>
      <p:ext uri="{BB962C8B-B14F-4D97-AF65-F5344CB8AC3E}">
        <p14:creationId xmlns:p14="http://schemas.microsoft.com/office/powerpoint/2010/main" val="9039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80806D-B2A1-48E9-B389-5CD9A6449C3A}" type="slidenum">
              <a:rPr lang="en-US" altLang="en-US"/>
              <a:pPr/>
              <a:t>‹#›</a:t>
            </a:fld>
            <a:endParaRPr lang="en-US" altLang="en-US"/>
          </a:p>
        </p:txBody>
      </p:sp>
    </p:spTree>
    <p:extLst>
      <p:ext uri="{BB962C8B-B14F-4D97-AF65-F5344CB8AC3E}">
        <p14:creationId xmlns:p14="http://schemas.microsoft.com/office/powerpoint/2010/main" val="111915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en-US"/>
          </a:p>
        </p:txBody>
      </p:sp>
      <p:pic>
        <p:nvPicPr>
          <p:cNvPr id="2" name="Picture 8" descr="Page header w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Corner graphic"/>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532813" y="6391275"/>
            <a:ext cx="6143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946900" y="64531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a:latin typeface="Arial Black" pitchFamily="34" charset="0"/>
              </a:defRPr>
            </a:lvl1pPr>
          </a:lstStyle>
          <a:p>
            <a:fld id="{C6A571F6-D4CD-498F-9EF6-6A15DEBB5E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512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ltLang="en-US" sz="4400" smtClean="0"/>
          </a:p>
          <a:p>
            <a:pPr algn="ctr"/>
            <a:endParaRPr lang="en-US" altLang="en-US" sz="4400" smtClean="0"/>
          </a:p>
          <a:p>
            <a:pPr algn="ctr"/>
            <a:r>
              <a:rPr lang="en-US" altLang="en-US" sz="4400" b="1" i="1" smtClean="0"/>
              <a:t>GOOD MORNING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DD653C2F-1719-4AD8-A3FF-12DD3CFE1296}" type="slidenum">
              <a:rPr lang="en-US" altLang="en-US" sz="1600">
                <a:latin typeface="Arial Black" pitchFamily="34" charset="0"/>
              </a:rPr>
              <a:pPr/>
              <a:t>1</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187450" y="0"/>
            <a:ext cx="6408738"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solidFill>
                  <a:schemeClr val="bg1"/>
                </a:solidFill>
                <a:cs typeface="Arial" charset="0"/>
              </a:rPr>
              <a:t>business setup </a:t>
            </a:r>
            <a:br>
              <a:rPr lang="en-US" altLang="en-US" sz="3200" b="1" smtClean="0">
                <a:solidFill>
                  <a:schemeClr val="bg1"/>
                </a:solidFill>
                <a:cs typeface="Arial" charset="0"/>
              </a:rPr>
            </a:br>
            <a:endParaRPr lang="ar-SA" altLang="en-US" sz="3200" smtClean="0">
              <a:solidFill>
                <a:schemeClr val="bg1"/>
              </a:solidFill>
              <a:latin typeface="Arial Black" pitchFamily="34" charset="0"/>
            </a:endParaRPr>
          </a:p>
        </p:txBody>
      </p:sp>
      <p:sp>
        <p:nvSpPr>
          <p:cNvPr id="11267" name="Content Placeholder 2"/>
          <p:cNvSpPr>
            <a:spLocks noGrp="1"/>
          </p:cNvSpPr>
          <p:nvPr>
            <p:ph idx="1"/>
          </p:nvPr>
        </p:nvSpPr>
        <p:spPr bwMode="auto">
          <a:xfrm>
            <a:off x="468313" y="1412875"/>
            <a:ext cx="8001000" cy="5256213"/>
          </a:xfrm>
          <a:ln>
            <a:miter lim="800000"/>
            <a:headEnd/>
            <a:tailEnd/>
          </a:ln>
        </p:spPr>
        <p:txBody>
          <a:bodyPr vert="horz" wrap="square" lIns="91440" tIns="45720" rIns="91440" bIns="45720" numCol="1" anchor="t" anchorCtr="0" compatLnSpc="1">
            <a:prstTxWarp prst="textNoShape">
              <a:avLst/>
            </a:prstTxWarp>
          </a:bodyPr>
          <a:lstStyle/>
          <a:p>
            <a:pPr algn="just">
              <a:buFont typeface="Wingdings" panose="05000000000000000000" pitchFamily="2" charset="2"/>
              <a:buChar char="§"/>
              <a:defRPr/>
            </a:pPr>
            <a:r>
              <a:rPr lang="en-US" sz="1800" b="1" dirty="0" smtClean="0">
                <a:solidFill>
                  <a:schemeClr val="accent2">
                    <a:lumMod val="75000"/>
                  </a:schemeClr>
                </a:solidFill>
                <a:cs typeface="Arial" charset="0"/>
              </a:rPr>
              <a:t> At least 2 counseling sessions with returnee for initiating business plan – depending on returnee’s expertise &amp; knowledge </a:t>
            </a:r>
          </a:p>
          <a:p>
            <a:pPr algn="just">
              <a:buFont typeface="Wingdings" panose="05000000000000000000" pitchFamily="2" charset="2"/>
              <a:buChar char="§"/>
              <a:defRPr/>
            </a:pPr>
            <a:r>
              <a:rPr lang="en-US" sz="1800" b="1" dirty="0" smtClean="0">
                <a:solidFill>
                  <a:schemeClr val="accent2">
                    <a:lumMod val="75000"/>
                  </a:schemeClr>
                </a:solidFill>
                <a:cs typeface="Arial" charset="0"/>
              </a:rPr>
              <a:t>Prior assessment – visit to returnee’s suggested business location – recommendation provided </a:t>
            </a:r>
          </a:p>
          <a:p>
            <a:pPr algn="just">
              <a:buFont typeface="Wingdings" panose="05000000000000000000" pitchFamily="2" charset="2"/>
              <a:buChar char="§"/>
              <a:defRPr/>
            </a:pPr>
            <a:r>
              <a:rPr lang="en-US" sz="1800" b="1" dirty="0" smtClean="0">
                <a:solidFill>
                  <a:schemeClr val="accent2">
                    <a:lumMod val="75000"/>
                  </a:schemeClr>
                </a:solidFill>
                <a:cs typeface="Arial" charset="0"/>
              </a:rPr>
              <a:t>Collection of needed quotation for the procurement of tools, commodities, etc. </a:t>
            </a:r>
          </a:p>
          <a:p>
            <a:pPr algn="just">
              <a:buFont typeface="Wingdings" panose="05000000000000000000" pitchFamily="2" charset="2"/>
              <a:buChar char="§"/>
              <a:defRPr/>
            </a:pPr>
            <a:r>
              <a:rPr lang="en-US" sz="1800" b="1" dirty="0" smtClean="0">
                <a:solidFill>
                  <a:schemeClr val="accent2">
                    <a:lumMod val="75000"/>
                  </a:schemeClr>
                </a:solidFill>
                <a:cs typeface="Arial" charset="0"/>
              </a:rPr>
              <a:t>Initiating of business plan/IRP &amp; share to sending mission for approval </a:t>
            </a:r>
          </a:p>
          <a:p>
            <a:pPr algn="just">
              <a:buFont typeface="Wingdings" panose="05000000000000000000" pitchFamily="2" charset="2"/>
              <a:buChar char="§"/>
              <a:defRPr/>
            </a:pPr>
            <a:r>
              <a:rPr lang="en-US" sz="1800" b="1" dirty="0" smtClean="0">
                <a:solidFill>
                  <a:schemeClr val="accent2">
                    <a:lumMod val="75000"/>
                  </a:schemeClr>
                </a:solidFill>
                <a:cs typeface="Arial" charset="0"/>
              </a:rPr>
              <a:t>Release of payment to selected supplier – returnee receive needed tools or commodities </a:t>
            </a:r>
          </a:p>
          <a:p>
            <a:pPr algn="just">
              <a:buFont typeface="Wingdings" panose="05000000000000000000" pitchFamily="2" charset="2"/>
              <a:buChar char="§"/>
              <a:defRPr/>
            </a:pPr>
            <a:r>
              <a:rPr lang="en-US" sz="1800" b="1" dirty="0" smtClean="0">
                <a:solidFill>
                  <a:schemeClr val="accent2">
                    <a:lumMod val="75000"/>
                  </a:schemeClr>
                </a:solidFill>
                <a:cs typeface="Arial" charset="0"/>
              </a:rPr>
              <a:t>Verification of business after 1 month/3 month </a:t>
            </a:r>
          </a:p>
          <a:p>
            <a:pPr algn="just">
              <a:buFont typeface="Wingdings" panose="05000000000000000000" pitchFamily="2" charset="2"/>
              <a:buChar char="§"/>
              <a:defRPr/>
            </a:pPr>
            <a:r>
              <a:rPr lang="en-US" sz="1800" b="1" dirty="0" smtClean="0">
                <a:solidFill>
                  <a:schemeClr val="accent2">
                    <a:lumMod val="75000"/>
                  </a:schemeClr>
                </a:solidFill>
                <a:cs typeface="Arial" charset="0"/>
              </a:rPr>
              <a:t>Evaluation &amp; reporting to respective sending mission </a:t>
            </a:r>
          </a:p>
          <a:p>
            <a:pPr marL="0" indent="0" algn="just">
              <a:buFontTx/>
              <a:buNone/>
              <a:defRPr/>
            </a:pPr>
            <a:r>
              <a:rPr lang="en-US" sz="1800" b="1" dirty="0" smtClean="0">
                <a:solidFill>
                  <a:schemeClr val="accent2">
                    <a:lumMod val="75000"/>
                  </a:schemeClr>
                </a:solidFill>
                <a:cs typeface="Arial" charset="0"/>
              </a:rPr>
              <a:t> </a:t>
            </a:r>
          </a:p>
          <a:p>
            <a:pPr algn="just">
              <a:buFont typeface="Wingdings" panose="05000000000000000000" pitchFamily="2" charset="2"/>
              <a:buChar char="§"/>
              <a:defRPr/>
            </a:pPr>
            <a:endParaRPr lang="en-US" sz="1800" b="1" dirty="0" smtClean="0">
              <a:solidFill>
                <a:schemeClr val="accent2">
                  <a:lumMod val="75000"/>
                </a:schemeClr>
              </a:solidFill>
              <a:cs typeface="Arial"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i="1" smtClean="0">
                <a:solidFill>
                  <a:schemeClr val="bg1"/>
                </a:solidFill>
              </a:rPr>
              <a:t>Education / vocational </a:t>
            </a:r>
            <a:br>
              <a:rPr lang="en-US" altLang="en-US" sz="3200" b="1" i="1" smtClean="0">
                <a:solidFill>
                  <a:schemeClr val="bg1"/>
                </a:solidFill>
              </a:rPr>
            </a:br>
            <a:r>
              <a:rPr lang="en-US" altLang="en-US" sz="3200" b="1" i="1" smtClean="0">
                <a:solidFill>
                  <a:schemeClr val="bg1"/>
                </a:solidFill>
              </a:rPr>
              <a:t>training </a:t>
            </a:r>
          </a:p>
        </p:txBody>
      </p:sp>
      <p:sp>
        <p:nvSpPr>
          <p:cNvPr id="1638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smtClean="0"/>
              <a:t>Category is followed mostly by children in school </a:t>
            </a:r>
          </a:p>
          <a:p>
            <a:r>
              <a:rPr lang="en-US" altLang="en-US" sz="1800" smtClean="0"/>
              <a:t>One counselling meeting with returnee/family  </a:t>
            </a:r>
          </a:p>
          <a:p>
            <a:r>
              <a:rPr lang="en-US" altLang="en-US" sz="1800" smtClean="0"/>
              <a:t>Assist returnee in evaluation of certificates </a:t>
            </a:r>
          </a:p>
          <a:p>
            <a:r>
              <a:rPr lang="en-US" altLang="en-US" sz="1800" smtClean="0"/>
              <a:t>Suggest suitable schools/VTC to returnees individuals/family </a:t>
            </a:r>
          </a:p>
          <a:p>
            <a:r>
              <a:rPr lang="en-US" altLang="en-US" sz="1800" smtClean="0"/>
              <a:t>Obtain needed quotation and release payments to school/vtc </a:t>
            </a:r>
          </a:p>
          <a:p>
            <a:r>
              <a:rPr lang="en-US" altLang="en-US" sz="1800" smtClean="0"/>
              <a:t>Follow up, evaluate and report  </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FE599C2F-9712-4FDE-BEFE-CB6D77EDBD27}" type="slidenum">
              <a:rPr lang="en-US" altLang="en-US" sz="1600">
                <a:latin typeface="Arial Black" pitchFamily="34" charset="0"/>
              </a:rPr>
              <a:pPr/>
              <a:t>11</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i="1" smtClean="0">
                <a:solidFill>
                  <a:schemeClr val="bg1"/>
                </a:solidFill>
              </a:rPr>
              <a:t>Job placement </a:t>
            </a:r>
          </a:p>
        </p:txBody>
      </p:sp>
      <p:sp>
        <p:nvSpPr>
          <p:cNvPr id="1741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smtClean="0"/>
              <a:t>Meet &amp; counsel returnee </a:t>
            </a:r>
          </a:p>
          <a:p>
            <a:r>
              <a:rPr lang="en-US" altLang="en-US" sz="1800" smtClean="0"/>
              <a:t>Suggest needed extra courses related to returnee’s field of expertise – can be covered in case agreed upon with returnee</a:t>
            </a:r>
          </a:p>
          <a:p>
            <a:r>
              <a:rPr lang="en-US" altLang="en-US" sz="1800" smtClean="0"/>
              <a:t>Help returnee to get a certificate for his acquired expertise in case returnee doesn’t have a certificate </a:t>
            </a:r>
          </a:p>
          <a:p>
            <a:pPr lvl="1"/>
            <a:r>
              <a:rPr lang="en-US" altLang="en-US" sz="1800" smtClean="0"/>
              <a:t>Issued certificate help returnee to compete/find a job</a:t>
            </a:r>
          </a:p>
          <a:p>
            <a:pPr lvl="1"/>
            <a:r>
              <a:rPr lang="en-US" altLang="en-US" sz="1800" smtClean="0"/>
              <a:t>Returnee to sit for an examination in his field of expertise and certificate would be issued with appropriate result</a:t>
            </a:r>
          </a:p>
          <a:p>
            <a:pPr lvl="1"/>
            <a:r>
              <a:rPr lang="en-US" altLang="en-US" sz="1800" smtClean="0"/>
              <a:t>Returnee can repeat the examination in case of failure </a:t>
            </a:r>
          </a:p>
          <a:p>
            <a:pPr lvl="1"/>
            <a:r>
              <a:rPr lang="en-US" altLang="en-US" sz="1800" smtClean="0"/>
              <a:t>An exemption for 50% of fees is offered from the center to IOM returnees </a:t>
            </a:r>
          </a:p>
          <a:p>
            <a:pPr lvl="1"/>
            <a:r>
              <a:rPr lang="en-US" altLang="en-US" sz="1800" smtClean="0"/>
              <a:t>Relevant fees can be covered using the reintegration package </a:t>
            </a:r>
          </a:p>
          <a:p>
            <a:r>
              <a:rPr lang="en-US" altLang="en-US" sz="2200" smtClean="0"/>
              <a:t>Full reintegration package can be released when returnee finds a job and support us with job contract</a:t>
            </a:r>
          </a:p>
          <a:p>
            <a:endParaRPr lang="en-US" altLang="en-US" sz="2200" smtClean="0"/>
          </a:p>
          <a:p>
            <a:endParaRPr lang="en-US" altLang="en-US" sz="2400" smtClean="0"/>
          </a:p>
          <a:p>
            <a:endParaRPr lang="en-US" altLang="en-US"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CA8CC701-4D8F-43A3-A84E-82899F84A6FC}" type="slidenum">
              <a:rPr lang="en-US" altLang="en-US" sz="1600">
                <a:latin typeface="Arial Black" pitchFamily="34" charset="0"/>
              </a:rPr>
              <a:pPr/>
              <a:t>12</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i="1" smtClean="0">
                <a:solidFill>
                  <a:schemeClr val="bg1"/>
                </a:solidFill>
              </a:rPr>
              <a:t>Job placement </a:t>
            </a:r>
            <a:endParaRPr lang="en-US" altLang="en-US" smtClean="0"/>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smtClean="0"/>
              <a:t>Authorized package under this category can be released to cover following possible needs;</a:t>
            </a:r>
          </a:p>
          <a:p>
            <a:pPr lvl="1"/>
            <a:r>
              <a:rPr lang="en-US" altLang="en-US" sz="1400" smtClean="0"/>
              <a:t> </a:t>
            </a:r>
            <a:r>
              <a:rPr lang="en-US" altLang="en-US" sz="1600" smtClean="0"/>
              <a:t>building capacity courses if needed </a:t>
            </a:r>
          </a:p>
          <a:p>
            <a:pPr lvl="1"/>
            <a:r>
              <a:rPr lang="en-US" altLang="en-US" sz="1600" smtClean="0"/>
              <a:t>Fees for issuance of certificates after examination (related to VTC) </a:t>
            </a:r>
          </a:p>
          <a:p>
            <a:pPr lvl="1"/>
            <a:r>
              <a:rPr lang="en-US" altLang="en-US" sz="1600" smtClean="0"/>
              <a:t>Coverage of returnee’s resettlement needs (upon presenting of work contract) such as </a:t>
            </a:r>
          </a:p>
          <a:p>
            <a:pPr lvl="2"/>
            <a:r>
              <a:rPr lang="en-US" altLang="en-US" sz="1600" smtClean="0"/>
              <a:t>Coverage of rents for accommodation </a:t>
            </a:r>
          </a:p>
          <a:p>
            <a:pPr lvl="2"/>
            <a:r>
              <a:rPr lang="en-US" altLang="en-US" sz="1600" smtClean="0"/>
              <a:t>Purchase of vehicle/moto bike etc. for transportation </a:t>
            </a:r>
          </a:p>
          <a:p>
            <a:pPr lvl="2"/>
            <a:r>
              <a:rPr lang="en-US" altLang="en-US" sz="1600" smtClean="0"/>
              <a:t>Purchase of furniture – electrical instruments such fridge</a:t>
            </a:r>
          </a:p>
          <a:p>
            <a:pPr lvl="2"/>
            <a:r>
              <a:rPr lang="en-US" altLang="en-US" sz="1600" smtClean="0"/>
              <a:t>Cash salary support  </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6B111177-E514-4698-9DCB-585A912A5684}" type="slidenum">
              <a:rPr lang="en-US" altLang="en-US" sz="1600">
                <a:latin typeface="Arial Black" pitchFamily="34" charset="0"/>
              </a:rPr>
              <a:pPr/>
              <a:t>13</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chemeClr val="bg1"/>
                </a:solidFill>
              </a:rPr>
              <a:t>Medical assistance</a:t>
            </a:r>
          </a:p>
        </p:txBody>
      </p:sp>
      <p:sp>
        <p:nvSpPr>
          <p:cNvPr id="194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Coverage of medical bills </a:t>
            </a:r>
          </a:p>
          <a:p>
            <a:r>
              <a:rPr lang="en-US" altLang="en-US" smtClean="0"/>
              <a:t>Cash for special food authorized by doctor to patient returnee .</a:t>
            </a:r>
          </a:p>
          <a:p>
            <a:endParaRPr lang="en-US" altLang="en-US" smtClean="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8A54F967-DD66-493B-920F-7F05DA61A6D5}" type="slidenum">
              <a:rPr lang="en-US" altLang="en-US" sz="1600">
                <a:latin typeface="Arial Black" pitchFamily="34" charset="0"/>
              </a:rPr>
              <a:pPr/>
              <a:t>14</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chemeClr val="bg1"/>
                </a:solidFill>
              </a:rPr>
              <a:t>Return from Norway</a:t>
            </a:r>
          </a:p>
        </p:txBody>
      </p:sp>
      <p:sp>
        <p:nvSpPr>
          <p:cNvPr id="2048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smtClean="0"/>
              <a:t>Provide arrival / onward assistance to returnees when required after receiving relevant ABN </a:t>
            </a:r>
          </a:p>
          <a:p>
            <a:r>
              <a:rPr lang="en-US" altLang="en-US" sz="1800" smtClean="0"/>
              <a:t>Meet returnee – check TD/ID and signed eligibility prove </a:t>
            </a:r>
          </a:p>
          <a:p>
            <a:r>
              <a:rPr lang="en-US" altLang="en-US" sz="1800" smtClean="0"/>
              <a:t>Ask returnee to sign monitoring request in case a monitoring has been required by IOM Norway/donor </a:t>
            </a:r>
          </a:p>
          <a:p>
            <a:r>
              <a:rPr lang="en-US" altLang="en-US" sz="1800" smtClean="0"/>
              <a:t>Prepare payments </a:t>
            </a:r>
          </a:p>
          <a:p>
            <a:r>
              <a:rPr lang="en-US" altLang="en-US" sz="1800" smtClean="0"/>
              <a:t>Call returnees to collect their payments </a:t>
            </a:r>
          </a:p>
          <a:p>
            <a:r>
              <a:rPr lang="en-US" altLang="en-US" sz="1800" smtClean="0"/>
              <a:t>Payment is done through cheques to Bank </a:t>
            </a:r>
          </a:p>
          <a:p>
            <a:endParaRPr lang="en-US" altLang="en-US" sz="1800" smtClean="0"/>
          </a:p>
          <a:p>
            <a:endParaRPr lang="en-US" altLang="en-US" sz="1800" smtClean="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A1D7C068-2D12-40E9-83B0-766A4DDFACD3}" type="slidenum">
              <a:rPr lang="en-US" altLang="en-US" sz="1600">
                <a:latin typeface="Arial Black" pitchFamily="34" charset="0"/>
              </a:rPr>
              <a:pPr/>
              <a:t>15</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827088" y="115888"/>
            <a:ext cx="7859712" cy="130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bg1"/>
                </a:solidFill>
              </a:rPr>
              <a:t>Return from Norway- </a:t>
            </a:r>
            <a:br>
              <a:rPr lang="en-US" altLang="en-US" sz="3200" smtClean="0">
                <a:solidFill>
                  <a:schemeClr val="bg1"/>
                </a:solidFill>
              </a:rPr>
            </a:br>
            <a:r>
              <a:rPr lang="en-US" altLang="en-US" sz="3200" smtClean="0">
                <a:solidFill>
                  <a:schemeClr val="bg1"/>
                </a:solidFill>
              </a:rPr>
              <a:t>challenges</a:t>
            </a:r>
            <a:endParaRPr lang="en-US" altLang="en-US" sz="3200" smtClean="0"/>
          </a:p>
        </p:txBody>
      </p:sp>
      <p:sp>
        <p:nvSpPr>
          <p:cNvPr id="3" name="Content Placeholder 2"/>
          <p:cNvSpPr>
            <a:spLocks noGrp="1"/>
          </p:cNvSpPr>
          <p:nvPr>
            <p:ph idx="1"/>
          </p:nvPr>
        </p:nvSpPr>
        <p:spPr/>
        <p:txBody>
          <a:bodyPr/>
          <a:lstStyle/>
          <a:p>
            <a:pPr>
              <a:defRPr/>
            </a:pPr>
            <a:r>
              <a:rPr lang="en-US" dirty="0" smtClean="0"/>
              <a:t>Returnees argue/push too much for either </a:t>
            </a:r>
          </a:p>
          <a:p>
            <a:pPr lvl="1">
              <a:defRPr/>
            </a:pPr>
            <a:r>
              <a:rPr lang="en-US" dirty="0" smtClean="0"/>
              <a:t>Receive their entitlements in USD OR </a:t>
            </a:r>
          </a:p>
          <a:p>
            <a:pPr lvl="1">
              <a:defRPr/>
            </a:pPr>
            <a:r>
              <a:rPr lang="en-US" dirty="0" smtClean="0"/>
              <a:t>Receive their entitlements using black market exchange rates </a:t>
            </a:r>
          </a:p>
          <a:p>
            <a:pPr lvl="1">
              <a:defRPr/>
            </a:pPr>
            <a:r>
              <a:rPr lang="en-US" dirty="0" smtClean="0"/>
              <a:t>In supportive during monitoring despite acceptance and signing of relevant documents </a:t>
            </a:r>
          </a:p>
          <a:p>
            <a:pPr lvl="1">
              <a:defRPr/>
            </a:pPr>
            <a:r>
              <a:rPr lang="en-US" dirty="0" smtClean="0"/>
              <a:t>In supportive to stories of return required. </a:t>
            </a:r>
          </a:p>
          <a:p>
            <a:pPr marL="457200" lvl="1" indent="0">
              <a:buFontTx/>
              <a:buNone/>
              <a:defRPr/>
            </a:pPr>
            <a:endParaRPr lang="en-US" dirty="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219A88B2-B76E-4F1A-A37A-312CD1537514}" type="slidenum">
              <a:rPr lang="en-US" altLang="en-US" sz="1600">
                <a:latin typeface="Arial Black" pitchFamily="34" charset="0"/>
              </a:rPr>
              <a:pPr/>
              <a:t>16</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755650" y="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solidFill>
                  <a:schemeClr val="bg1"/>
                </a:solidFill>
              </a:rPr>
              <a:t>Photos for ARR Activities  </a:t>
            </a:r>
            <a:br>
              <a:rPr lang="en-US" altLang="en-US" sz="3600" smtClean="0">
                <a:solidFill>
                  <a:schemeClr val="bg1"/>
                </a:solidFill>
              </a:rPr>
            </a:br>
            <a:r>
              <a:rPr lang="en-US" altLang="en-US" sz="3600" smtClean="0">
                <a:solidFill>
                  <a:schemeClr val="bg1"/>
                </a:solidFill>
              </a:rPr>
              <a:t> IOM</a:t>
            </a:r>
            <a:r>
              <a:rPr lang="en-US" altLang="en-US" sz="3600" smtClean="0"/>
              <a:t> </a:t>
            </a:r>
            <a:endParaRPr lang="ar-SA" altLang="en-US" sz="3600" smtClean="0"/>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837A985A-3D4B-4C8F-91AF-CC28766812D8}" type="slidenum">
              <a:rPr lang="en-US" altLang="en-US" sz="1600">
                <a:latin typeface="Arial Black" pitchFamily="34" charset="0"/>
              </a:rPr>
              <a:pPr/>
              <a:t>17</a:t>
            </a:fld>
            <a:endParaRPr lang="en-US" altLang="en-US" sz="1600">
              <a:latin typeface="Arial Black" pitchFamily="34" charset="0"/>
            </a:endParaRPr>
          </a:p>
        </p:txBody>
      </p:sp>
      <p:pic>
        <p:nvPicPr>
          <p:cNvPr id="22532" name="Content Placeholder 4" descr="STRE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913" y="1274763"/>
            <a:ext cx="3600450" cy="264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treched"/>
          <p:cNvPicPr>
            <a:picLocks noChangeAspect="1" noChangeArrowheads="1"/>
          </p:cNvPicPr>
          <p:nvPr/>
        </p:nvPicPr>
        <p:blipFill>
          <a:blip r:embed="rId3" cstate="print"/>
          <a:stretch>
            <a:fillRect/>
          </a:stretch>
        </p:blipFill>
        <p:spPr bwMode="auto">
          <a:xfrm>
            <a:off x="4427984" y="1392006"/>
            <a:ext cx="3960440" cy="2522629"/>
          </a:xfrm>
          <a:prstGeom prst="rect">
            <a:avLst/>
          </a:prstGeom>
          <a:noFill/>
          <a:ln>
            <a:noFill/>
          </a:ln>
          <a:scene3d>
            <a:camera prst="orthographicFront">
              <a:rot lat="0" lon="0" rev="0"/>
            </a:camera>
            <a:lightRig rig="threePt" dir="t"/>
          </a:scene3d>
        </p:spPr>
      </p:pic>
      <p:pic>
        <p:nvPicPr>
          <p:cNvPr id="22534" name="Picture 6" descr="C:\Users\badem\AppData\Local\Microsoft\Windows\Temporary Internet Files\Content.Outlook\BCO41N9I\يبيب.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4713" y="0"/>
            <a:ext cx="6492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C:\Users\badem\Desktop\DSC008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4049713"/>
            <a:ext cx="34559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C:\Users\badem\Desktop\DSC009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4049713"/>
            <a:ext cx="388937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Stories of return</a:t>
            </a:r>
          </a:p>
        </p:txBody>
      </p:sp>
      <p:graphicFrame>
        <p:nvGraphicFramePr>
          <p:cNvPr id="5" name="Content Placeholder 4"/>
          <p:cNvGraphicFramePr>
            <a:graphicFrameLocks noGrp="1"/>
          </p:cNvGraphicFramePr>
          <p:nvPr>
            <p:ph idx="1"/>
          </p:nvPr>
        </p:nvGraphicFramePr>
        <p:xfrm>
          <a:off x="457200" y="1600200"/>
          <a:ext cx="8229600" cy="5097464"/>
        </p:xfrm>
        <a:graphic>
          <a:graphicData uri="http://schemas.openxmlformats.org/drawingml/2006/table">
            <a:tbl>
              <a:tblPr firstRow="1" bandRow="1">
                <a:tableStyleId>{F5AB1C69-6EDB-4FF4-983F-18BD219EF322}</a:tableStyleId>
              </a:tblPr>
              <a:tblGrid>
                <a:gridCol w="4114800"/>
                <a:gridCol w="4114800"/>
              </a:tblGrid>
              <a:tr h="2548732">
                <a:tc>
                  <a:txBody>
                    <a:bodyPr/>
                    <a:lstStyle/>
                    <a:p>
                      <a:endParaRPr lang="en-US" sz="1800" dirty="0"/>
                    </a:p>
                  </a:txBody>
                  <a:tcPr marT="45717" marB="45717"/>
                </a:tc>
                <a:tc>
                  <a:txBody>
                    <a:bodyPr/>
                    <a:lstStyle/>
                    <a:p>
                      <a:endParaRPr lang="en-US" sz="1800"/>
                    </a:p>
                  </a:txBody>
                  <a:tcPr marT="45717" marB="45717"/>
                </a:tc>
              </a:tr>
              <a:tr h="2548732">
                <a:tc>
                  <a:txBody>
                    <a:bodyPr/>
                    <a:lstStyle/>
                    <a:p>
                      <a:endParaRPr lang="en-US" sz="1800" dirty="0"/>
                    </a:p>
                  </a:txBody>
                  <a:tcPr marT="45717" marB="45717"/>
                </a:tc>
                <a:tc>
                  <a:txBody>
                    <a:bodyPr/>
                    <a:lstStyle/>
                    <a:p>
                      <a:endParaRPr lang="en-US" sz="1800" dirty="0"/>
                    </a:p>
                  </a:txBody>
                  <a:tcPr marT="45717" marB="45717"/>
                </a:tc>
              </a:tr>
            </a:tbl>
          </a:graphicData>
        </a:graphic>
      </p:graphicFrame>
      <p:sp>
        <p:nvSpPr>
          <p:cNvPr id="235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9A43372D-4172-4F15-960D-39BF9FAA4AD5}" type="slidenum">
              <a:rPr lang="en-US" altLang="en-US" sz="1600">
                <a:latin typeface="Arial Black" pitchFamily="34" charset="0"/>
              </a:rPr>
              <a:pPr/>
              <a:t>18</a:t>
            </a:fld>
            <a:endParaRPr lang="en-US" altLang="en-US" sz="1600">
              <a:latin typeface="Arial Black" pitchFamily="34" charset="0"/>
            </a:endParaRPr>
          </a:p>
        </p:txBody>
      </p:sp>
      <p:pic>
        <p:nvPicPr>
          <p:cNvPr id="23567" name="Picture 5" descr="\\Krtbkpfilesvr\Common Files\Burhan\Photos 2015\phenomenal Story of return\P10208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751013"/>
            <a:ext cx="38163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6" descr="\\Krtbkpfilesvr\Common Files\Burhan\Photos 2015\phenomenal Story of return\P102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730375"/>
            <a:ext cx="37560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7" descr="\\Krtbkpfilesvr\Common Files\Burhan\Photos 2015\phenomenal Story of return\P10208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4149725"/>
            <a:ext cx="384651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8" descr="\\Krtbkpfilesvr\Common Files\Burhan\Photos 2015\phenomenal Story of return\P10208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4179888"/>
            <a:ext cx="38163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graphicFrame>
        <p:nvGraphicFramePr>
          <p:cNvPr id="5" name="Content Placeholder 4"/>
          <p:cNvGraphicFramePr>
            <a:graphicFrameLocks noGrp="1"/>
          </p:cNvGraphicFramePr>
          <p:nvPr>
            <p:ph idx="1"/>
          </p:nvPr>
        </p:nvGraphicFramePr>
        <p:xfrm>
          <a:off x="457200" y="1600200"/>
          <a:ext cx="8229600" cy="5013325"/>
        </p:xfrm>
        <a:graphic>
          <a:graphicData uri="http://schemas.openxmlformats.org/drawingml/2006/table">
            <a:tbl>
              <a:tblPr firstRow="1" bandRow="1">
                <a:tableStyleId>{5C22544A-7EE6-4342-B048-85BDC9FD1C3A}</a:tableStyleId>
              </a:tblPr>
              <a:tblGrid>
                <a:gridCol w="4114800"/>
                <a:gridCol w="4114800"/>
              </a:tblGrid>
              <a:tr h="2644840">
                <a:tc>
                  <a:txBody>
                    <a:bodyPr/>
                    <a:lstStyle/>
                    <a:p>
                      <a:endParaRPr lang="en-US" sz="1800" dirty="0"/>
                    </a:p>
                  </a:txBody>
                  <a:tcPr marT="45714" marB="45714"/>
                </a:tc>
                <a:tc>
                  <a:txBody>
                    <a:bodyPr/>
                    <a:lstStyle/>
                    <a:p>
                      <a:endParaRPr lang="en-US" sz="1800" dirty="0"/>
                    </a:p>
                  </a:txBody>
                  <a:tcPr marT="45714" marB="45714"/>
                </a:tc>
              </a:tr>
              <a:tr h="2368485">
                <a:tc>
                  <a:txBody>
                    <a:bodyPr/>
                    <a:lstStyle/>
                    <a:p>
                      <a:endParaRPr lang="en-US" sz="1800" dirty="0"/>
                    </a:p>
                  </a:txBody>
                  <a:tcPr marT="45714" marB="45714"/>
                </a:tc>
                <a:tc>
                  <a:txBody>
                    <a:bodyPr/>
                    <a:lstStyle/>
                    <a:p>
                      <a:endParaRPr lang="en-US" sz="1800" dirty="0"/>
                    </a:p>
                  </a:txBody>
                  <a:tcPr marT="45714" marB="45714"/>
                </a:tc>
              </a:tr>
            </a:tbl>
          </a:graphicData>
        </a:graphic>
      </p:graphicFrame>
      <p:sp>
        <p:nvSpPr>
          <p:cNvPr id="245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126F5CD3-AECD-4C54-92DE-53D3333E3CE6}" type="slidenum">
              <a:rPr lang="en-US" altLang="en-US" sz="1600">
                <a:latin typeface="Arial Black" pitchFamily="34" charset="0"/>
              </a:rPr>
              <a:pPr/>
              <a:t>19</a:t>
            </a:fld>
            <a:endParaRPr lang="en-US" altLang="en-US" sz="1600">
              <a:latin typeface="Arial Black" pitchFamily="34" charset="0"/>
            </a:endParaRPr>
          </a:p>
        </p:txBody>
      </p:sp>
      <p:pic>
        <p:nvPicPr>
          <p:cNvPr id="24591" name="Picture 5" descr="\\Krtbkpfilesvr\Common Files\Burhan\Photos 2015\2nd phenomenal story of return\P10208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1577975"/>
            <a:ext cx="39497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6" descr="\\Krtbkpfilesvr\Common Files\Burhan\Photos 2015\2nd phenomenal story of return\P1020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00200"/>
            <a:ext cx="38163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descr="\\Krtbkpfilesvr\Common Files\Burhan\Photos 2015\3d phenomenal Story of Return\P10209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4097338"/>
            <a:ext cx="3876675"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8" descr="\\Krtbkpfilesvr\Common Files\Burhan\Photos 2015\3d phenomenal Story of Return\P1020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097338"/>
            <a:ext cx="381635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187450" y="0"/>
            <a:ext cx="6408738"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bg1"/>
                </a:solidFill>
                <a:latin typeface="Arial Black" pitchFamily="34" charset="0"/>
              </a:rPr>
              <a:t>Iom Sudan </a:t>
            </a:r>
            <a:endParaRPr lang="ar-SA" altLang="en-US" sz="3200" smtClean="0">
              <a:solidFill>
                <a:schemeClr val="bg1"/>
              </a:solidFill>
              <a:latin typeface="Arial Black" pitchFamily="34" charset="0"/>
            </a:endParaRPr>
          </a:p>
        </p:txBody>
      </p:sp>
      <p:sp>
        <p:nvSpPr>
          <p:cNvPr id="11267" name="Content Placeholder 2"/>
          <p:cNvSpPr>
            <a:spLocks noGrp="1"/>
          </p:cNvSpPr>
          <p:nvPr>
            <p:ph idx="1"/>
          </p:nvPr>
        </p:nvSpPr>
        <p:spPr bwMode="auto">
          <a:xfrm>
            <a:off x="468313" y="1412875"/>
            <a:ext cx="8001000" cy="5256213"/>
          </a:xfrm>
          <a:ln>
            <a:miter lim="800000"/>
            <a:headEnd/>
            <a:tailEnd/>
          </a:ln>
        </p:spPr>
        <p:txBody>
          <a:bodyPr vert="horz" wrap="square" lIns="91440" tIns="45720" rIns="91440" bIns="45720" numCol="1" anchor="t" anchorCtr="0" compatLnSpc="1">
            <a:prstTxWarp prst="textNoShape">
              <a:avLst/>
            </a:prstTxWarp>
          </a:bodyPr>
          <a:lstStyle/>
          <a:p>
            <a:pPr algn="just">
              <a:buFontTx/>
              <a:buNone/>
              <a:defRPr/>
            </a:pPr>
            <a:r>
              <a:rPr lang="en-US" sz="2000" b="1" i="1" dirty="0" smtClean="0">
                <a:solidFill>
                  <a:schemeClr val="accent2">
                    <a:lumMod val="75000"/>
                  </a:schemeClr>
                </a:solidFill>
                <a:cs typeface="Arial" charset="0"/>
              </a:rPr>
              <a:t>Established since  2000 </a:t>
            </a:r>
          </a:p>
          <a:p>
            <a:pPr algn="just">
              <a:buFontTx/>
              <a:buNone/>
              <a:defRPr/>
            </a:pPr>
            <a:r>
              <a:rPr lang="en-US" sz="2000" b="1" i="1" dirty="0" smtClean="0">
                <a:solidFill>
                  <a:schemeClr val="accent2">
                    <a:lumMod val="75000"/>
                  </a:schemeClr>
                </a:solidFill>
                <a:cs typeface="Arial" charset="0"/>
              </a:rPr>
              <a:t>IOM has 6 sub offices in Sudan </a:t>
            </a:r>
          </a:p>
          <a:p>
            <a:pPr algn="just">
              <a:buFontTx/>
              <a:buNone/>
              <a:defRPr/>
            </a:pPr>
            <a:r>
              <a:rPr lang="en-US" sz="2000" b="1" i="1" dirty="0" smtClean="0">
                <a:solidFill>
                  <a:schemeClr val="accent2">
                    <a:lumMod val="75000"/>
                  </a:schemeClr>
                </a:solidFill>
                <a:cs typeface="Arial" charset="0"/>
              </a:rPr>
              <a:t>Khartoum head office – 3 Darfur – West Kordofan – </a:t>
            </a:r>
            <a:r>
              <a:rPr lang="en-US" sz="2000" b="1" i="1" dirty="0" smtClean="0">
                <a:solidFill>
                  <a:srgbClr val="00B050"/>
                </a:solidFill>
                <a:cs typeface="Arial" charset="0"/>
              </a:rPr>
              <a:t>South Kordofan </a:t>
            </a:r>
            <a:r>
              <a:rPr lang="en-US" sz="2000" b="1" i="1" dirty="0" smtClean="0">
                <a:solidFill>
                  <a:schemeClr val="accent2">
                    <a:lumMod val="75000"/>
                  </a:schemeClr>
                </a:solidFill>
                <a:cs typeface="Arial" charset="0"/>
              </a:rPr>
              <a:t>-  Abeyie </a:t>
            </a:r>
            <a:endParaRPr lang="en-US" sz="2000" b="1" i="1" dirty="0" smtClean="0">
              <a:solidFill>
                <a:srgbClr val="FF0000"/>
              </a:solidFill>
              <a:cs typeface="Arial" charset="0"/>
            </a:endParaRPr>
          </a:p>
          <a:p>
            <a:pPr algn="just">
              <a:buFontTx/>
              <a:buNone/>
              <a:defRPr/>
            </a:pPr>
            <a:r>
              <a:rPr lang="en-US" sz="2000" b="1" i="1" dirty="0" smtClean="0">
                <a:solidFill>
                  <a:schemeClr val="accent2">
                    <a:lumMod val="75000"/>
                  </a:schemeClr>
                </a:solidFill>
                <a:cs typeface="Arial" charset="0"/>
              </a:rPr>
              <a:t>Khartoum head office </a:t>
            </a:r>
          </a:p>
          <a:p>
            <a:pPr algn="just">
              <a:buFontTx/>
              <a:buNone/>
              <a:defRPr/>
            </a:pPr>
            <a:r>
              <a:rPr lang="en-US" sz="2000" b="1" i="1" dirty="0" smtClean="0">
                <a:solidFill>
                  <a:schemeClr val="accent2">
                    <a:lumMod val="75000"/>
                  </a:schemeClr>
                </a:solidFill>
                <a:cs typeface="Arial" charset="0"/>
              </a:rPr>
              <a:t>Algenenah sub office , West Darfur state  </a:t>
            </a:r>
          </a:p>
          <a:p>
            <a:pPr algn="just">
              <a:buFontTx/>
              <a:buNone/>
              <a:defRPr/>
            </a:pPr>
            <a:r>
              <a:rPr lang="en-US" sz="2000" b="1" i="1" dirty="0" smtClean="0">
                <a:solidFill>
                  <a:schemeClr val="accent2">
                    <a:lumMod val="75000"/>
                  </a:schemeClr>
                </a:solidFill>
                <a:cs typeface="Arial" charset="0"/>
              </a:rPr>
              <a:t>Alfasher sub office , North </a:t>
            </a:r>
            <a:r>
              <a:rPr lang="en-US" sz="2000" b="1" i="1" dirty="0">
                <a:solidFill>
                  <a:schemeClr val="accent2">
                    <a:lumMod val="75000"/>
                  </a:schemeClr>
                </a:solidFill>
                <a:cs typeface="Arial" charset="0"/>
              </a:rPr>
              <a:t>Darfur state </a:t>
            </a:r>
            <a:endParaRPr lang="en-US" sz="2000" b="1" i="1" dirty="0" smtClean="0">
              <a:solidFill>
                <a:schemeClr val="accent2">
                  <a:lumMod val="75000"/>
                </a:schemeClr>
              </a:solidFill>
              <a:cs typeface="Arial" charset="0"/>
            </a:endParaRPr>
          </a:p>
          <a:p>
            <a:pPr algn="just">
              <a:buFontTx/>
              <a:buNone/>
              <a:defRPr/>
            </a:pPr>
            <a:r>
              <a:rPr lang="en-US" sz="2000" b="1" i="1" dirty="0" smtClean="0">
                <a:solidFill>
                  <a:schemeClr val="accent2">
                    <a:lumMod val="75000"/>
                  </a:schemeClr>
                </a:solidFill>
                <a:cs typeface="Arial" charset="0"/>
              </a:rPr>
              <a:t>Nyala sub office, South </a:t>
            </a:r>
            <a:r>
              <a:rPr lang="en-US" sz="2000" b="1" i="1" dirty="0">
                <a:solidFill>
                  <a:schemeClr val="accent2">
                    <a:lumMod val="75000"/>
                  </a:schemeClr>
                </a:solidFill>
                <a:cs typeface="Arial" charset="0"/>
              </a:rPr>
              <a:t>Darfur state </a:t>
            </a:r>
            <a:endParaRPr lang="en-US" sz="2000" b="1" i="1" dirty="0" smtClean="0">
              <a:solidFill>
                <a:schemeClr val="accent2">
                  <a:lumMod val="75000"/>
                </a:schemeClr>
              </a:solidFill>
              <a:cs typeface="Arial" charset="0"/>
            </a:endParaRPr>
          </a:p>
          <a:p>
            <a:pPr algn="just">
              <a:buFontTx/>
              <a:buNone/>
              <a:defRPr/>
            </a:pPr>
            <a:r>
              <a:rPr lang="en-US" sz="2000" b="1" i="1" dirty="0" smtClean="0">
                <a:solidFill>
                  <a:schemeClr val="accent2">
                    <a:lumMod val="75000"/>
                  </a:schemeClr>
                </a:solidFill>
                <a:cs typeface="Arial" charset="0"/>
              </a:rPr>
              <a:t>Kadugoli sub office, South Kordofan state </a:t>
            </a:r>
          </a:p>
          <a:p>
            <a:pPr algn="just">
              <a:buFontTx/>
              <a:buNone/>
              <a:defRPr/>
            </a:pPr>
            <a:r>
              <a:rPr lang="en-US" sz="2000" b="1" i="1" dirty="0" smtClean="0">
                <a:solidFill>
                  <a:schemeClr val="accent2">
                    <a:lumMod val="75000"/>
                  </a:schemeClr>
                </a:solidFill>
                <a:cs typeface="Arial" charset="0"/>
              </a:rPr>
              <a:t>Abeyie sub office, transitional area </a:t>
            </a: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0"/>
            <a:ext cx="8027987" cy="1125538"/>
          </a:xfrm>
        </p:spPr>
        <p:txBody>
          <a:bodyPr/>
          <a:lstStyle/>
          <a:p>
            <a:pPr algn="l">
              <a:defRPr/>
            </a:pPr>
            <a:endParaRPr lang="en-US" dirty="0">
              <a:solidFill>
                <a:schemeClr val="accent3"/>
              </a:solidFill>
            </a:endParaRPr>
          </a:p>
        </p:txBody>
      </p:sp>
      <p:sp>
        <p:nvSpPr>
          <p:cNvPr id="3" name="Content Placeholder 2"/>
          <p:cNvSpPr>
            <a:spLocks noGrp="1"/>
          </p:cNvSpPr>
          <p:nvPr>
            <p:ph idx="1"/>
          </p:nvPr>
        </p:nvSpPr>
        <p:spPr/>
        <p:txBody>
          <a:bodyPr/>
          <a:lstStyle/>
          <a:p>
            <a:pPr algn="ctr">
              <a:defRPr/>
            </a:pPr>
            <a:endParaRPr lang="en-US" sz="4000" dirty="0" smtClean="0">
              <a:solidFill>
                <a:schemeClr val="accent2">
                  <a:lumMod val="75000"/>
                </a:schemeClr>
              </a:solidFill>
            </a:endParaRPr>
          </a:p>
          <a:p>
            <a:pPr algn="ctr">
              <a:defRPr/>
            </a:pPr>
            <a:r>
              <a:rPr lang="en-US" sz="4000" dirty="0" smtClean="0">
                <a:solidFill>
                  <a:schemeClr val="accent2">
                    <a:lumMod val="75000"/>
                  </a:schemeClr>
                </a:solidFill>
              </a:rPr>
              <a:t>THANK YOU</a:t>
            </a:r>
          </a:p>
          <a:p>
            <a:pPr marL="0" indent="0">
              <a:buFontTx/>
              <a:buNone/>
              <a:defRPr/>
            </a:pPr>
            <a:endParaRPr lang="en-US" sz="4000" dirty="0" smtClean="0">
              <a:solidFill>
                <a:schemeClr val="accent2">
                  <a:lumMod val="75000"/>
                </a:schemeClr>
              </a:solidFill>
            </a:endParaRP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3195FBDA-CD66-4455-9B9C-2148B79D43EC}" type="slidenum">
              <a:rPr lang="en-US" altLang="en-US" sz="1600">
                <a:latin typeface="Arial Black" pitchFamily="34" charset="0"/>
              </a:rPr>
              <a:pPr/>
              <a:t>20</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Sub-offices </a:t>
            </a:r>
          </a:p>
        </p:txBody>
      </p:sp>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B5212642-E5B7-4EAF-B7E8-29B50AE841B8}" type="slidenum">
              <a:rPr lang="en-US" altLang="en-US" sz="1600">
                <a:latin typeface="Arial Black" pitchFamily="34" charset="0"/>
              </a:rPr>
              <a:pPr/>
              <a:t>3</a:t>
            </a:fld>
            <a:endParaRPr lang="en-US" altLang="en-US" sz="1600">
              <a:latin typeface="Arial Black" pitchFamily="34" charset="0"/>
            </a:endParaRPr>
          </a:p>
        </p:txBody>
      </p:sp>
      <p:pic>
        <p:nvPicPr>
          <p:cNvPr id="8196" name="Content Placeholder 4" descr="iom offic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5475" y="1814513"/>
            <a:ext cx="6059488" cy="4638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Running projects</a:t>
            </a:r>
          </a:p>
        </p:txBody>
      </p:sp>
      <p:sp>
        <p:nvSpPr>
          <p:cNvPr id="92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q"/>
            </a:pPr>
            <a:r>
              <a:rPr lang="en-US" altLang="en-US" sz="2000" b="1" smtClean="0">
                <a:solidFill>
                  <a:srgbClr val="FF0000"/>
                </a:solidFill>
              </a:rPr>
              <a:t>Strengthening alternatives to irregular migration; A response to addressing the trafficking and smuggling of persons in Sudan</a:t>
            </a:r>
            <a:r>
              <a:rPr lang="en-US" altLang="en-US" sz="2000" b="1" smtClean="0"/>
              <a:t>.</a:t>
            </a:r>
          </a:p>
          <a:p>
            <a:pPr lvl="1">
              <a:buFont typeface="Wingdings" pitchFamily="2" charset="2"/>
              <a:buChar char="Ø"/>
            </a:pPr>
            <a:r>
              <a:rPr lang="en-US" altLang="en-US" sz="1600" b="1" smtClean="0"/>
              <a:t>As partners IOM/HCR to combat human trafficking – project seeks to address (4Ps) prevention, protection, prosecution &amp; partnership. </a:t>
            </a:r>
          </a:p>
          <a:p>
            <a:pPr lvl="1">
              <a:buFont typeface="Wingdings" pitchFamily="2" charset="2"/>
              <a:buChar char="Ø"/>
            </a:pPr>
            <a:r>
              <a:rPr lang="en-US" altLang="en-US" sz="1600" b="1" smtClean="0"/>
              <a:t>Assist GoS to address phenomenon of human trafficking, kidnapping, smuggling &amp; enhance protection of victims &amp; identify solutions. </a:t>
            </a:r>
          </a:p>
          <a:p>
            <a:pPr>
              <a:buFont typeface="Wingdings" pitchFamily="2" charset="2"/>
              <a:buChar char="q"/>
            </a:pPr>
            <a:r>
              <a:rPr lang="en-US" altLang="en-US" sz="2000" b="1" smtClean="0">
                <a:solidFill>
                  <a:srgbClr val="FF0000"/>
                </a:solidFill>
              </a:rPr>
              <a:t>Capacity Building Support for Migration Management in Sudan</a:t>
            </a:r>
          </a:p>
          <a:p>
            <a:pPr lvl="1">
              <a:buFont typeface="Wingdings" pitchFamily="2" charset="2"/>
              <a:buChar char="Ø"/>
            </a:pPr>
            <a:r>
              <a:rPr lang="en-US" altLang="en-US" sz="1600" b="1" smtClean="0"/>
              <a:t>Enhance the technical and human resource capacity of migration-related agencies in Sudan to better manage migration and migration related information</a:t>
            </a:r>
            <a:r>
              <a:rPr lang="en-US" altLang="en-US" sz="1600" smtClean="0"/>
              <a:t>.</a:t>
            </a:r>
          </a:p>
          <a:p>
            <a:pPr>
              <a:buFont typeface="Wingdings" pitchFamily="2" charset="2"/>
              <a:buChar char="q"/>
            </a:pPr>
            <a:r>
              <a:rPr lang="en-US" altLang="en-US" sz="2000" b="1" smtClean="0">
                <a:solidFill>
                  <a:srgbClr val="FF0000"/>
                </a:solidFill>
              </a:rPr>
              <a:t>Enhancing Sudan’s Technical Capacity on Migration Governance </a:t>
            </a:r>
          </a:p>
          <a:p>
            <a:pPr lvl="1">
              <a:buFont typeface="Wingdings" pitchFamily="2" charset="2"/>
              <a:buChar char="Ø"/>
            </a:pPr>
            <a:r>
              <a:rPr lang="en-US" altLang="en-US" sz="1600" smtClean="0"/>
              <a:t>This project aims to provide support for the enhancement of the Government of Sudan’s Migration Governance by (i) further developing its border management technical skills and trainings; (ii) providing capacity building in migration legislation and (iii) by providing assistance to vulnerable migrants.</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087135B4-B673-481B-ABC1-2DC4A66DAAA6}" type="slidenum">
              <a:rPr lang="en-US" altLang="en-US" sz="1600">
                <a:latin typeface="Arial Black" pitchFamily="34" charset="0"/>
              </a:rPr>
              <a:pPr/>
              <a:t>4</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chemeClr val="bg1"/>
                </a:solidFill>
              </a:rPr>
              <a:t>Running projects</a:t>
            </a:r>
          </a:p>
        </p:txBody>
      </p:sp>
      <p:sp>
        <p:nvSpPr>
          <p:cNvPr id="1024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q"/>
            </a:pPr>
            <a:r>
              <a:rPr lang="en-US" altLang="en-US" sz="2000" b="1" smtClean="0">
                <a:solidFill>
                  <a:srgbClr val="FF0000"/>
                </a:solidFill>
              </a:rPr>
              <a:t>Improved advocacy and protection of migrants and other vulnerable groups traveling through Sudan at risk of human trafficking, smuggling and kidnapping</a:t>
            </a:r>
            <a:r>
              <a:rPr lang="en-US" altLang="en-US" sz="2000" b="1" smtClean="0"/>
              <a:t>.</a:t>
            </a:r>
          </a:p>
          <a:p>
            <a:pPr lvl="1">
              <a:buFont typeface="Wingdings" pitchFamily="2" charset="2"/>
              <a:buChar char="Ø"/>
            </a:pPr>
            <a:r>
              <a:rPr lang="en-US" altLang="en-US" sz="1600" smtClean="0"/>
              <a:t>This project aims to assist migrants and host communities with critical humanitarian needs</a:t>
            </a:r>
          </a:p>
          <a:p>
            <a:pPr lvl="1">
              <a:buFont typeface="Wingdings" pitchFamily="2" charset="2"/>
              <a:buChar char="Ø"/>
            </a:pPr>
            <a:r>
              <a:rPr lang="en-US" altLang="en-US" sz="1600" smtClean="0"/>
              <a:t>Addressing vulnerable and irregular migrants and make informed choices on migration and increase their knowledge of a range of protection and health vulnerabilities.</a:t>
            </a:r>
          </a:p>
          <a:p>
            <a:pPr lvl="1">
              <a:buFont typeface="Wingdings" pitchFamily="2" charset="2"/>
              <a:buChar char="Ø"/>
            </a:pPr>
            <a:r>
              <a:rPr lang="en-US" altLang="en-US" sz="1600" smtClean="0"/>
              <a:t>Supporting victims of trafficking and other abuses. </a:t>
            </a:r>
          </a:p>
          <a:p>
            <a:pPr lvl="1">
              <a:buFont typeface="Wingdings" pitchFamily="2" charset="2"/>
              <a:buChar char="Ø"/>
            </a:pPr>
            <a:r>
              <a:rPr lang="en-US" altLang="en-US" sz="1600" smtClean="0"/>
              <a:t>Unaccompanied children will be given specialized protection</a:t>
            </a:r>
          </a:p>
          <a:p>
            <a:pPr>
              <a:buFont typeface="Wingdings" pitchFamily="2" charset="2"/>
              <a:buChar char="q"/>
            </a:pPr>
            <a:r>
              <a:rPr lang="en-US" altLang="en-US" sz="2000" b="1" smtClean="0">
                <a:solidFill>
                  <a:srgbClr val="FF0000"/>
                </a:solidFill>
              </a:rPr>
              <a:t>Enhancing protection and improving knowledge on the risk of irregular migration in Sudan.</a:t>
            </a:r>
          </a:p>
          <a:p>
            <a:pPr lvl="1">
              <a:buFont typeface="Wingdings" pitchFamily="2" charset="2"/>
              <a:buChar char="Ø"/>
            </a:pPr>
            <a:r>
              <a:rPr lang="en-US" altLang="en-US" sz="1600" smtClean="0"/>
              <a:t>project promotes safe migration and equips migrants with information and knowledge to prepare for their travel or make adequate choices</a:t>
            </a:r>
            <a:endParaRPr lang="en-US" altLang="en-US" sz="1600" smtClean="0">
              <a:solidFill>
                <a:srgbClr val="FF0000"/>
              </a:solidFill>
            </a:endParaRP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85778B51-B1D3-4602-8816-55DBE35707B0}" type="slidenum">
              <a:rPr lang="en-US" altLang="en-US" sz="1600">
                <a:latin typeface="Arial Black" pitchFamily="34" charset="0"/>
              </a:rPr>
              <a:pPr/>
              <a:t>5</a:t>
            </a:fld>
            <a:endParaRPr lang="en-US" altLang="en-US" sz="1600">
              <a:latin typeface="Arial Black" pitchFamily="34" charset="0"/>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Running projects </a:t>
            </a:r>
          </a:p>
        </p:txBody>
      </p:sp>
      <p:sp>
        <p:nvSpPr>
          <p:cNvPr id="3" name="Content Placeholder 2"/>
          <p:cNvSpPr>
            <a:spLocks noGrp="1"/>
          </p:cNvSpPr>
          <p:nvPr>
            <p:ph idx="1"/>
          </p:nvPr>
        </p:nvSpPr>
        <p:spPr/>
        <p:txBody>
          <a:bodyPr/>
          <a:lstStyle/>
          <a:p>
            <a:pPr>
              <a:buFont typeface="Wingdings" panose="05000000000000000000" pitchFamily="2" charset="2"/>
              <a:buChar char="q"/>
              <a:defRPr/>
            </a:pPr>
            <a:r>
              <a:rPr lang="en-US" sz="1800" b="1" dirty="0">
                <a:solidFill>
                  <a:srgbClr val="FF0000"/>
                </a:solidFill>
              </a:rPr>
              <a:t>Provide Assistance and protection to victims of trafficking and other at </a:t>
            </a:r>
            <a:r>
              <a:rPr lang="en-US" sz="2000" b="1" dirty="0">
                <a:solidFill>
                  <a:srgbClr val="FF0000"/>
                </a:solidFill>
              </a:rPr>
              <a:t>risk</a:t>
            </a:r>
            <a:r>
              <a:rPr lang="en-US" sz="1800" b="1" dirty="0">
                <a:solidFill>
                  <a:srgbClr val="FF0000"/>
                </a:solidFill>
              </a:rPr>
              <a:t> in the East of Sudan and </a:t>
            </a:r>
            <a:r>
              <a:rPr lang="en-US" sz="1800" b="1" dirty="0" smtClean="0">
                <a:solidFill>
                  <a:srgbClr val="FF0000"/>
                </a:solidFill>
              </a:rPr>
              <a:t>Khartoum</a:t>
            </a:r>
            <a:endParaRPr lang="en-US" b="1" dirty="0"/>
          </a:p>
          <a:p>
            <a:pPr lvl="1">
              <a:buFont typeface="Wingdings" panose="05000000000000000000" pitchFamily="2" charset="2"/>
              <a:buChar char="Ø"/>
              <a:defRPr/>
            </a:pPr>
            <a:r>
              <a:rPr lang="en-US" sz="1800" dirty="0"/>
              <a:t>This project also assists victims of trafficking and assures that they are identified, receive direct assistance and benefit from an improved protection environment, and prevent others from becoming targets of smuggling/trafficking crime </a:t>
            </a:r>
            <a:r>
              <a:rPr lang="en-US" sz="1800" dirty="0" smtClean="0"/>
              <a:t>syndicates</a:t>
            </a:r>
          </a:p>
          <a:p>
            <a:pPr>
              <a:buFont typeface="Wingdings" panose="05000000000000000000" pitchFamily="2" charset="2"/>
              <a:buChar char="q"/>
              <a:defRPr/>
            </a:pPr>
            <a:r>
              <a:rPr lang="en-US" sz="1800" b="1" dirty="0">
                <a:solidFill>
                  <a:srgbClr val="FF0000"/>
                </a:solidFill>
              </a:rPr>
              <a:t>A Protection project- Supporting Government and NGO partners to protect migrants human rights along East African </a:t>
            </a:r>
            <a:r>
              <a:rPr lang="en-US" sz="1800" b="1" dirty="0" smtClean="0">
                <a:solidFill>
                  <a:srgbClr val="FF0000"/>
                </a:solidFill>
              </a:rPr>
              <a:t>Route</a:t>
            </a:r>
            <a:endParaRPr lang="en-US" sz="1800" dirty="0" smtClean="0"/>
          </a:p>
          <a:p>
            <a:pPr lvl="1">
              <a:buFont typeface="Wingdings" panose="05000000000000000000" pitchFamily="2" charset="2"/>
              <a:buChar char="Ø"/>
              <a:defRPr/>
            </a:pPr>
            <a:r>
              <a:rPr lang="en-US" sz="1800" dirty="0" smtClean="0"/>
              <a:t>Aims to strengthen </a:t>
            </a:r>
            <a:r>
              <a:rPr lang="en-US" sz="1800" dirty="0"/>
              <a:t>governmental and non-governmental capacities to uphold and monitor migrants’ human rights, raise awareness on safe migration and provide sustainable and humane solutions to detained and/or stranded </a:t>
            </a:r>
            <a:r>
              <a:rPr lang="en-US" sz="1800" dirty="0" smtClean="0"/>
              <a:t>migrants</a:t>
            </a:r>
          </a:p>
          <a:p>
            <a:pPr>
              <a:buFont typeface="Wingdings" panose="05000000000000000000" pitchFamily="2" charset="2"/>
              <a:buChar char="q"/>
              <a:defRPr/>
            </a:pPr>
            <a:r>
              <a:rPr lang="en-US" sz="2400" b="1" dirty="0">
                <a:solidFill>
                  <a:srgbClr val="FF0000"/>
                </a:solidFill>
              </a:rPr>
              <a:t>Temporary </a:t>
            </a:r>
            <a:r>
              <a:rPr lang="en-US" sz="2400" b="1" dirty="0" smtClean="0">
                <a:solidFill>
                  <a:srgbClr val="FF0000"/>
                </a:solidFill>
              </a:rPr>
              <a:t>Return </a:t>
            </a:r>
            <a:r>
              <a:rPr lang="en-US" sz="2400" b="1" dirty="0">
                <a:solidFill>
                  <a:srgbClr val="FF0000"/>
                </a:solidFill>
              </a:rPr>
              <a:t>of Qualified Nationals </a:t>
            </a:r>
            <a:endParaRPr lang="en-US" sz="2400" b="1" dirty="0" smtClean="0">
              <a:solidFill>
                <a:srgbClr val="FF0000"/>
              </a:solidFill>
            </a:endParaRPr>
          </a:p>
          <a:p>
            <a:pPr lvl="1">
              <a:buFont typeface="Wingdings" panose="05000000000000000000" pitchFamily="2" charset="2"/>
              <a:buChar char="q"/>
              <a:defRPr/>
            </a:pPr>
            <a:r>
              <a:rPr lang="en-US" sz="1800" b="1" dirty="0"/>
              <a:t>Migration and Development</a:t>
            </a:r>
            <a:r>
              <a:rPr lang="en-US" sz="1800" dirty="0"/>
              <a:t/>
            </a:r>
            <a:br>
              <a:rPr lang="en-US" sz="1800" dirty="0"/>
            </a:br>
            <a:r>
              <a:rPr lang="en-US" sz="1800" dirty="0"/>
              <a:t>The project contributes to the development and implementation of national policies of the country by providing skills and opportunities and reduce the impact of the “Brain Drain” </a:t>
            </a:r>
            <a:endParaRPr lang="en-US" sz="1800" dirty="0" smtClean="0">
              <a:solidFill>
                <a:srgbClr val="FF0000"/>
              </a:solidFill>
            </a:endParaRPr>
          </a:p>
          <a:p>
            <a:pPr marL="0" indent="0">
              <a:buFontTx/>
              <a:buNone/>
              <a:defRPr/>
            </a:pPr>
            <a:endParaRPr lang="en-US" sz="2200"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Arial" charset="0"/>
              </a:defRPr>
            </a:lvl1pPr>
            <a:lvl2pPr marL="742950" indent="-285750">
              <a:defRPr sz="3600">
                <a:solidFill>
                  <a:schemeClr val="bg1"/>
                </a:solidFill>
                <a:latin typeface="Arial" charset="0"/>
              </a:defRPr>
            </a:lvl2pPr>
            <a:lvl3pPr marL="1143000" indent="-228600">
              <a:defRPr sz="3600">
                <a:solidFill>
                  <a:schemeClr val="bg1"/>
                </a:solidFill>
                <a:latin typeface="Arial" charset="0"/>
              </a:defRPr>
            </a:lvl3pPr>
            <a:lvl4pPr marL="1600200" indent="-228600">
              <a:defRPr sz="3600">
                <a:solidFill>
                  <a:schemeClr val="bg1"/>
                </a:solidFill>
                <a:latin typeface="Arial" charset="0"/>
              </a:defRPr>
            </a:lvl4pPr>
            <a:lvl5pPr marL="2057400" indent="-228600">
              <a:defRPr sz="3600">
                <a:solidFill>
                  <a:schemeClr val="bg1"/>
                </a:solidFill>
                <a:latin typeface="Arial" charset="0"/>
              </a:defRPr>
            </a:lvl5pPr>
            <a:lvl6pPr marL="2514600" indent="-228600" eaLnBrk="0" fontAlgn="base" hangingPunct="0">
              <a:spcBef>
                <a:spcPct val="0"/>
              </a:spcBef>
              <a:spcAft>
                <a:spcPct val="0"/>
              </a:spcAft>
              <a:defRPr sz="3600">
                <a:solidFill>
                  <a:schemeClr val="bg1"/>
                </a:solidFill>
                <a:latin typeface="Arial" charset="0"/>
              </a:defRPr>
            </a:lvl6pPr>
            <a:lvl7pPr marL="2971800" indent="-228600" eaLnBrk="0" fontAlgn="base" hangingPunct="0">
              <a:spcBef>
                <a:spcPct val="0"/>
              </a:spcBef>
              <a:spcAft>
                <a:spcPct val="0"/>
              </a:spcAft>
              <a:defRPr sz="3600">
                <a:solidFill>
                  <a:schemeClr val="bg1"/>
                </a:solidFill>
                <a:latin typeface="Arial" charset="0"/>
              </a:defRPr>
            </a:lvl7pPr>
            <a:lvl8pPr marL="3429000" indent="-228600" eaLnBrk="0" fontAlgn="base" hangingPunct="0">
              <a:spcBef>
                <a:spcPct val="0"/>
              </a:spcBef>
              <a:spcAft>
                <a:spcPct val="0"/>
              </a:spcAft>
              <a:defRPr sz="3600">
                <a:solidFill>
                  <a:schemeClr val="bg1"/>
                </a:solidFill>
                <a:latin typeface="Arial" charset="0"/>
              </a:defRPr>
            </a:lvl8pPr>
            <a:lvl9pPr marL="3886200" indent="-228600" eaLnBrk="0" fontAlgn="base" hangingPunct="0">
              <a:spcBef>
                <a:spcPct val="0"/>
              </a:spcBef>
              <a:spcAft>
                <a:spcPct val="0"/>
              </a:spcAft>
              <a:defRPr sz="3600">
                <a:solidFill>
                  <a:schemeClr val="bg1"/>
                </a:solidFill>
                <a:latin typeface="Arial" charset="0"/>
              </a:defRPr>
            </a:lvl9pPr>
          </a:lstStyle>
          <a:p>
            <a:fld id="{12079587-2FFD-466C-8C6D-B82DBCAE43A9}" type="slidenum">
              <a:rPr lang="en-US" altLang="en-US" sz="1600">
                <a:latin typeface="Arial Black" pitchFamily="34" charset="0"/>
              </a:rPr>
              <a:pPr/>
              <a:t>6</a:t>
            </a:fld>
            <a:endParaRPr lang="en-US" altLang="en-US" sz="160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187450" y="0"/>
            <a:ext cx="6408738"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bg1"/>
                </a:solidFill>
                <a:latin typeface="Arial Black" pitchFamily="34" charset="0"/>
              </a:rPr>
              <a:t>Return Assistance </a:t>
            </a:r>
            <a:endParaRPr lang="ar-SA" altLang="en-US" sz="3200" smtClean="0">
              <a:solidFill>
                <a:schemeClr val="bg1"/>
              </a:solidFill>
              <a:latin typeface="Arial Black" pitchFamily="34" charset="0"/>
            </a:endParaRPr>
          </a:p>
        </p:txBody>
      </p:sp>
      <p:sp>
        <p:nvSpPr>
          <p:cNvPr id="12291"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smtClean="0"/>
              <a:t>Receiving returnees from different EU countries such as Belgium, Greece, the Netherlands, Norway, Sweden, Switzerland,  etc. </a:t>
            </a:r>
          </a:p>
          <a:p>
            <a:r>
              <a:rPr lang="en-US" altLang="en-US" sz="2400" b="1" smtClean="0"/>
              <a:t>Australia &amp; Asia such as Indonesia, PNG etc </a:t>
            </a:r>
          </a:p>
          <a:p>
            <a:r>
              <a:rPr lang="en-US" altLang="en-US" sz="2400" b="1" smtClean="0"/>
              <a:t>From In region such a Egypt ,Libya, Tunisia etc. </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1187450" y="0"/>
            <a:ext cx="6408738"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bg1"/>
                </a:solidFill>
                <a:latin typeface="Arial Black" pitchFamily="34" charset="0"/>
              </a:rPr>
              <a:t>Return Assistance </a:t>
            </a:r>
            <a:endParaRPr lang="ar-SA" altLang="en-US" sz="3200" smtClean="0">
              <a:solidFill>
                <a:schemeClr val="bg1"/>
              </a:solidFill>
              <a:latin typeface="Arial Black" pitchFamily="34" charset="0"/>
            </a:endParaRPr>
          </a:p>
        </p:txBody>
      </p:sp>
      <p:sp>
        <p:nvSpPr>
          <p:cNvPr id="13315"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Assistance can be majorly divided into Cash and in kind – varies according to donors preference </a:t>
            </a:r>
          </a:p>
          <a:p>
            <a:endParaRPr lang="en-US" altLang="en-US" smtClean="0"/>
          </a:p>
          <a:p>
            <a:endParaRPr lang="en-US" altLang="en-US" smtClean="0"/>
          </a:p>
        </p:txBody>
      </p:sp>
      <p:graphicFrame>
        <p:nvGraphicFramePr>
          <p:cNvPr id="3" name="Table 2"/>
          <p:cNvGraphicFramePr>
            <a:graphicFrameLocks noGrp="1"/>
          </p:cNvGraphicFramePr>
          <p:nvPr/>
        </p:nvGraphicFramePr>
        <p:xfrm>
          <a:off x="1187450" y="3573463"/>
          <a:ext cx="7056438" cy="2354262"/>
        </p:xfrm>
        <a:graphic>
          <a:graphicData uri="http://schemas.openxmlformats.org/drawingml/2006/table">
            <a:tbl>
              <a:tblPr firstRow="1" bandRow="1">
                <a:tableStyleId>{5C22544A-7EE6-4342-B048-85BDC9FD1C3A}</a:tableStyleId>
              </a:tblPr>
              <a:tblGrid>
                <a:gridCol w="3528219"/>
                <a:gridCol w="3528219"/>
              </a:tblGrid>
              <a:tr h="719941">
                <a:tc>
                  <a:txBody>
                    <a:bodyPr/>
                    <a:lstStyle/>
                    <a:p>
                      <a:r>
                        <a:rPr lang="en-US" sz="1800" dirty="0" smtClean="0">
                          <a:solidFill>
                            <a:schemeClr val="tx1"/>
                          </a:solidFill>
                        </a:rPr>
                        <a:t>Countries in cash </a:t>
                      </a:r>
                      <a:endParaRPr lang="en-US" sz="1800" dirty="0">
                        <a:solidFill>
                          <a:schemeClr val="tx1"/>
                        </a:solidFill>
                      </a:endParaRPr>
                    </a:p>
                  </a:txBody>
                  <a:tcPr marL="91433" marR="91433" marT="45711" marB="45711"/>
                </a:tc>
                <a:tc>
                  <a:txBody>
                    <a:bodyPr/>
                    <a:lstStyle/>
                    <a:p>
                      <a:r>
                        <a:rPr lang="en-US" sz="1800" dirty="0" smtClean="0">
                          <a:solidFill>
                            <a:schemeClr val="tx1"/>
                          </a:solidFill>
                        </a:rPr>
                        <a:t>Countries in kind</a:t>
                      </a:r>
                      <a:r>
                        <a:rPr lang="en-US" sz="1800" baseline="0" dirty="0" smtClean="0">
                          <a:solidFill>
                            <a:schemeClr val="tx1"/>
                          </a:solidFill>
                        </a:rPr>
                        <a:t> </a:t>
                      </a:r>
                      <a:endParaRPr lang="en-US" sz="1800" dirty="0">
                        <a:solidFill>
                          <a:schemeClr val="tx1"/>
                        </a:solidFill>
                      </a:endParaRPr>
                    </a:p>
                  </a:txBody>
                  <a:tcPr marL="91433" marR="91433" marT="45711" marB="45711"/>
                </a:tc>
              </a:tr>
              <a:tr h="914380">
                <a:tc>
                  <a:txBody>
                    <a:bodyPr/>
                    <a:lstStyle/>
                    <a:p>
                      <a:r>
                        <a:rPr lang="en-US" sz="1800" dirty="0" smtClean="0"/>
                        <a:t>Norway, Sweden, Indonesia </a:t>
                      </a:r>
                      <a:endParaRPr lang="en-US" sz="1800" dirty="0"/>
                    </a:p>
                  </a:txBody>
                  <a:tcPr marL="91433" marR="91433" marT="45711" marB="45711"/>
                </a:tc>
                <a:tc>
                  <a:txBody>
                    <a:bodyPr/>
                    <a:lstStyle/>
                    <a:p>
                      <a:r>
                        <a:rPr lang="en-US" sz="1800" dirty="0" smtClean="0"/>
                        <a:t>Netherlands, Greece,</a:t>
                      </a:r>
                      <a:r>
                        <a:rPr lang="en-US" sz="1800" baseline="0" dirty="0" smtClean="0"/>
                        <a:t> Switzerland, Australia, PNG, Egypt, Libya </a:t>
                      </a:r>
                      <a:r>
                        <a:rPr lang="en-US" sz="1800" baseline="0" dirty="0" err="1" smtClean="0"/>
                        <a:t>etc</a:t>
                      </a:r>
                      <a:r>
                        <a:rPr lang="en-US" sz="1800" baseline="0" dirty="0" smtClean="0"/>
                        <a:t> </a:t>
                      </a:r>
                      <a:endParaRPr lang="en-US" sz="1800" dirty="0"/>
                    </a:p>
                  </a:txBody>
                  <a:tcPr marL="91433" marR="91433" marT="45711" marB="45711"/>
                </a:tc>
              </a:tr>
              <a:tr h="719941">
                <a:tc>
                  <a:txBody>
                    <a:bodyPr/>
                    <a:lstStyle/>
                    <a:p>
                      <a:endParaRPr lang="en-US" sz="1800" dirty="0"/>
                    </a:p>
                  </a:txBody>
                  <a:tcPr marL="91433" marR="91433" marT="45711" marB="45711"/>
                </a:tc>
                <a:tc>
                  <a:txBody>
                    <a:bodyPr/>
                    <a:lstStyle/>
                    <a:p>
                      <a:endParaRPr lang="en-US" sz="1800" dirty="0"/>
                    </a:p>
                  </a:txBody>
                  <a:tcPr marL="91433" marR="91433" marT="45711" marB="45711"/>
                </a:tc>
              </a:tr>
            </a:tbl>
          </a:graphicData>
        </a:graphic>
      </p:graphicFrame>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1187450" y="0"/>
            <a:ext cx="6408738"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bg1"/>
                </a:solidFill>
                <a:latin typeface="Arial Black" pitchFamily="34" charset="0"/>
              </a:rPr>
              <a:t>Return Assistance </a:t>
            </a:r>
            <a:endParaRPr lang="ar-SA" altLang="en-US" sz="3200" smtClean="0">
              <a:solidFill>
                <a:schemeClr val="bg1"/>
              </a:solidFill>
              <a:latin typeface="Arial Black" pitchFamily="34" charset="0"/>
            </a:endParaRPr>
          </a:p>
        </p:txBody>
      </p:sp>
      <p:sp>
        <p:nvSpPr>
          <p:cNvPr id="11267" name="Content Placeholder 2"/>
          <p:cNvSpPr>
            <a:spLocks noGrp="1"/>
          </p:cNvSpPr>
          <p:nvPr>
            <p:ph idx="1"/>
          </p:nvPr>
        </p:nvSpPr>
        <p:spPr bwMode="auto">
          <a:xfrm>
            <a:off x="468313" y="1412875"/>
            <a:ext cx="8001000" cy="5256213"/>
          </a:xfrm>
          <a:ln>
            <a:miter lim="800000"/>
            <a:headEnd/>
            <a:tailEnd/>
          </a:ln>
        </p:spPr>
        <p:txBody>
          <a:bodyPr vert="horz" wrap="square" lIns="91440" tIns="45720" rIns="91440" bIns="45720" numCol="1" anchor="t" anchorCtr="0" compatLnSpc="1">
            <a:prstTxWarp prst="textNoShape">
              <a:avLst/>
            </a:prstTxWarp>
          </a:bodyPr>
          <a:lstStyle/>
          <a:p>
            <a:pPr algn="just">
              <a:buFontTx/>
              <a:buNone/>
              <a:defRPr/>
            </a:pPr>
            <a:r>
              <a:rPr lang="en-US" sz="1800" b="1" dirty="0" smtClean="0">
                <a:solidFill>
                  <a:schemeClr val="accent2">
                    <a:lumMod val="75000"/>
                  </a:schemeClr>
                </a:solidFill>
                <a:cs typeface="Arial" charset="0"/>
              </a:rPr>
              <a:t>	Different In kind packages can be used for one or more of the following categories  limited to authorized budget from Sending missions:</a:t>
            </a:r>
          </a:p>
          <a:p>
            <a:pPr algn="just">
              <a:buClr>
                <a:srgbClr val="FF0000"/>
              </a:buClr>
              <a:buFont typeface="Wingdings" panose="05000000000000000000" pitchFamily="2" charset="2"/>
              <a:buChar char="q"/>
              <a:defRPr/>
            </a:pPr>
            <a:r>
              <a:rPr lang="en-US" sz="1800" b="1" dirty="0" smtClean="0">
                <a:solidFill>
                  <a:schemeClr val="accent2">
                    <a:lumMod val="75000"/>
                  </a:schemeClr>
                </a:solidFill>
                <a:cs typeface="Arial" charset="0"/>
              </a:rPr>
              <a:t>Assistance for setting up a business – business setup </a:t>
            </a:r>
          </a:p>
          <a:p>
            <a:pPr algn="just">
              <a:buFont typeface="Wingdings" panose="05000000000000000000" pitchFamily="2" charset="2"/>
              <a:buChar char="q"/>
              <a:defRPr/>
            </a:pPr>
            <a:r>
              <a:rPr lang="en-US" sz="1800" b="1" dirty="0" smtClean="0">
                <a:solidFill>
                  <a:schemeClr val="accent2">
                    <a:lumMod val="75000"/>
                  </a:schemeClr>
                </a:solidFill>
                <a:cs typeface="Arial" charset="0"/>
              </a:rPr>
              <a:t>For Education or vocational training </a:t>
            </a:r>
          </a:p>
          <a:p>
            <a:pPr algn="just">
              <a:buFont typeface="Wingdings" panose="05000000000000000000" pitchFamily="2" charset="2"/>
              <a:buChar char="q"/>
              <a:defRPr/>
            </a:pPr>
            <a:r>
              <a:rPr lang="en-US" sz="1800" b="1" dirty="0" smtClean="0">
                <a:solidFill>
                  <a:schemeClr val="accent2">
                    <a:lumMod val="75000"/>
                  </a:schemeClr>
                </a:solidFill>
                <a:cs typeface="Arial" charset="0"/>
              </a:rPr>
              <a:t>For Job placement or capacity building in specific needed field for employment </a:t>
            </a:r>
          </a:p>
          <a:p>
            <a:pPr algn="just">
              <a:buFont typeface="Wingdings" panose="05000000000000000000" pitchFamily="2" charset="2"/>
              <a:buChar char="q"/>
              <a:defRPr/>
            </a:pPr>
            <a:r>
              <a:rPr lang="en-US" sz="1800" b="1" dirty="0" smtClean="0">
                <a:solidFill>
                  <a:schemeClr val="accent2">
                    <a:lumMod val="75000"/>
                  </a:schemeClr>
                </a:solidFill>
                <a:cs typeface="Arial" charset="0"/>
              </a:rPr>
              <a:t>Coverage of medical expenses </a:t>
            </a:r>
          </a:p>
          <a:p>
            <a:pPr algn="just">
              <a:buFont typeface="Wingdings" panose="05000000000000000000" pitchFamily="2" charset="2"/>
              <a:buChar char="q"/>
              <a:defRPr/>
            </a:pPr>
            <a:r>
              <a:rPr lang="en-US" sz="1800" b="1" dirty="0" smtClean="0">
                <a:solidFill>
                  <a:schemeClr val="accent2">
                    <a:lumMod val="75000"/>
                  </a:schemeClr>
                </a:solidFill>
                <a:cs typeface="Arial" charset="0"/>
              </a:rPr>
              <a:t>Temporary Accommodation – procurement of house as permanent </a:t>
            </a:r>
          </a:p>
          <a:p>
            <a:pPr marL="0" indent="0" algn="just">
              <a:buFontTx/>
              <a:buNone/>
              <a:defRPr/>
            </a:pPr>
            <a:r>
              <a:rPr lang="en-US" sz="1800" b="1" dirty="0" smtClean="0">
                <a:solidFill>
                  <a:schemeClr val="accent2">
                    <a:lumMod val="75000"/>
                  </a:schemeClr>
                </a:solidFill>
                <a:cs typeface="Arial" charset="0"/>
              </a:rPr>
              <a:t> </a:t>
            </a:r>
            <a:endParaRPr lang="ar-SA" sz="1800" b="1" dirty="0" smtClean="0">
              <a:solidFill>
                <a:schemeClr val="accent2">
                  <a:lumMod val="75000"/>
                </a:schemeClr>
              </a:solidFill>
              <a:cs typeface="Arial"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15621</TotalTime>
  <Words>992</Words>
  <Application>Microsoft Office PowerPoint</Application>
  <PresentationFormat>Skjermfremvisning (4:3)</PresentationFormat>
  <Paragraphs>127</Paragraphs>
  <Slides>20</Slides>
  <Notes>1</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Lysbildetitler</vt:lpstr>
      </vt:variant>
      <vt:variant>
        <vt:i4>20</vt:i4>
      </vt:variant>
      <vt:variant>
        <vt:lpstr>Tilpassede fremvisninger</vt:lpstr>
      </vt:variant>
      <vt:variant>
        <vt:i4>1</vt:i4>
      </vt:variant>
    </vt:vector>
  </HeadingPairs>
  <TitlesOfParts>
    <vt:vector size="25" baseType="lpstr">
      <vt:lpstr>Arial</vt:lpstr>
      <vt:lpstr>Arial Black</vt:lpstr>
      <vt:lpstr>Wingdings</vt:lpstr>
      <vt:lpstr>Default Design</vt:lpstr>
      <vt:lpstr>PowerPoint-presentasjon</vt:lpstr>
      <vt:lpstr>Iom Sudan </vt:lpstr>
      <vt:lpstr>Sub-offices </vt:lpstr>
      <vt:lpstr>Running projects</vt:lpstr>
      <vt:lpstr>Running projects</vt:lpstr>
      <vt:lpstr>Running projects </vt:lpstr>
      <vt:lpstr>Return Assistance </vt:lpstr>
      <vt:lpstr>Return Assistance </vt:lpstr>
      <vt:lpstr>Return Assistance </vt:lpstr>
      <vt:lpstr>business setup  </vt:lpstr>
      <vt:lpstr>Education / vocational  training </vt:lpstr>
      <vt:lpstr>Job placement </vt:lpstr>
      <vt:lpstr>Job placement </vt:lpstr>
      <vt:lpstr>Medical assistance</vt:lpstr>
      <vt:lpstr>Return from Norway</vt:lpstr>
      <vt:lpstr>Return from Norway-  challenges</vt:lpstr>
      <vt:lpstr>Photos for ARR Activities    IOM </vt:lpstr>
      <vt:lpstr>Stories of return</vt:lpstr>
      <vt:lpstr>PowerPoint-presentasjon</vt:lpstr>
      <vt:lpstr>PowerPoint-presentasjon</vt:lpstr>
      <vt:lpstr>Custom Show 1</vt:lpstr>
    </vt:vector>
  </TitlesOfParts>
  <Company>IOM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 Ciobanica</dc:creator>
  <cp:lastModifiedBy>ota ogie</cp:lastModifiedBy>
  <cp:revision>845</cp:revision>
  <dcterms:created xsi:type="dcterms:W3CDTF">2005-10-04T14:36:35Z</dcterms:created>
  <dcterms:modified xsi:type="dcterms:W3CDTF">2015-11-04T23:38:51Z</dcterms:modified>
</cp:coreProperties>
</file>