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09" r:id="rId2"/>
    <p:sldId id="294" r:id="rId3"/>
    <p:sldId id="296" r:id="rId4"/>
    <p:sldId id="295" r:id="rId5"/>
    <p:sldId id="344" r:id="rId6"/>
    <p:sldId id="297" r:id="rId7"/>
    <p:sldId id="346" r:id="rId8"/>
    <p:sldId id="347" r:id="rId9"/>
    <p:sldId id="350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4" autoAdjust="0"/>
    <p:restoredTop sz="78045" autoAdjust="0"/>
  </p:normalViewPr>
  <p:slideViewPr>
    <p:cSldViewPr>
      <p:cViewPr>
        <p:scale>
          <a:sx n="80" d="100"/>
          <a:sy n="80" d="100"/>
        </p:scale>
        <p:origin x="-9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>
        <p:scale>
          <a:sx n="100" d="100"/>
          <a:sy n="100" d="100"/>
        </p:scale>
        <p:origin x="-960" y="-60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GB" dirty="0" err="1" smtClean="0"/>
              <a:t>I</a:t>
            </a:r>
            <a:r>
              <a:rPr lang="en-GB" baseline="0" dirty="0" err="1" smtClean="0"/>
              <a:t>nternasjonale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migranter</a:t>
            </a:r>
            <a:endParaRPr lang="en-GB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International Migrants</c:v>
                </c:pt>
              </c:strCache>
            </c:strRef>
          </c:tx>
          <c:marker>
            <c:symbol val="none"/>
          </c:marker>
          <c:dPt>
            <c:idx val="1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4"/>
            <c:bubble3D val="0"/>
            <c:spPr>
              <a:ln>
                <a:solidFill>
                  <a:srgbClr val="FFFF00"/>
                </a:solidFill>
              </a:ln>
            </c:spPr>
          </c:dPt>
          <c:dPt>
            <c:idx val="5"/>
            <c:bubble3D val="0"/>
            <c:spPr>
              <a:ln>
                <a:solidFill>
                  <a:srgbClr val="FFFF00"/>
                </a:solidFill>
              </a:ln>
            </c:spPr>
          </c:dPt>
          <c:cat>
            <c:numRef>
              <c:f>Sheet1!$A$2:$A$7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154</c:v>
                </c:pt>
                <c:pt idx="1">
                  <c:v>175</c:v>
                </c:pt>
                <c:pt idx="2">
                  <c:v>232</c:v>
                </c:pt>
                <c:pt idx="3">
                  <c:v>300</c:v>
                </c:pt>
                <c:pt idx="4">
                  <c:v>350</c:v>
                </c:pt>
                <c:pt idx="5">
                  <c:v>405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00992"/>
        <c:axId val="133702784"/>
      </c:lineChart>
      <c:catAx>
        <c:axId val="1337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nb-NO"/>
          </a:p>
        </c:txPr>
        <c:crossAx val="133702784"/>
        <c:crosses val="autoZero"/>
        <c:auto val="1"/>
        <c:lblAlgn val="ctr"/>
        <c:lblOffset val="100"/>
        <c:noMultiLvlLbl val="0"/>
      </c:catAx>
      <c:valAx>
        <c:axId val="133702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nb-NO" sz="1600" dirty="0" smtClean="0">
                    <a:solidFill>
                      <a:schemeClr val="bg1"/>
                    </a:solidFill>
                  </a:rPr>
                  <a:t>Millioner</a:t>
                </a:r>
                <a:endParaRPr lang="en-GB" sz="16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5152838427997E-3"/>
              <c:y val="0.308279428210869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nb-NO"/>
          </a:p>
        </c:txPr>
        <c:crossAx val="133700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E51BEFB5-C463-4E76-865B-56926F91A600}" type="datetimeFigureOut">
              <a:rPr lang="en-GB" smtClean="0"/>
              <a:t>05/11/2015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50ADF10F-A39B-466C-A883-2B105361F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8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BBCEC5FB-23E8-4895-9238-6AEC728B89BE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7B9F9C1D-7EA9-4B9E-B8DF-6AAAABB8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9C1D-7EA9-4B9E-B8DF-6AAAABB80C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EB0071-6DE8-4D36-AC37-E2C68F23C4E9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29F625-CFFE-4666-BDDF-5682B62EF5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n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om.i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1771" y="2"/>
            <a:ext cx="9165771" cy="6889595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3581400"/>
            <a:ext cx="7315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nb-NO" sz="2800" i="1" dirty="0" smtClean="0">
                <a:solidFill>
                  <a:schemeClr val="tx2">
                    <a:lumMod val="75000"/>
                  </a:schemeClr>
                </a:solidFill>
              </a:rPr>
              <a:t>Migrasjon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International Organization for </a:t>
            </a:r>
            <a:r>
              <a:rPr lang="en-US" dirty="0" smtClean="0"/>
              <a:t>Migration</a:t>
            </a:r>
            <a:endParaRPr lang="en-GB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8" y="666765"/>
            <a:ext cx="25431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371600"/>
            <a:ext cx="3200401" cy="200025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77394"/>
            <a:ext cx="3925186" cy="230420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114800"/>
            <a:ext cx="3657600" cy="213360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685800" y="381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Nyhetsbildet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9007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211949" y="609600"/>
            <a:ext cx="471355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/>
              <a:t>Noen sentrale begreper</a:t>
            </a:r>
          </a:p>
        </p:txBody>
      </p:sp>
      <p:sp>
        <p:nvSpPr>
          <p:cNvPr id="9" name="Rektangel 8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sz="2400" dirty="0" smtClean="0"/>
              <a:t>Asylsøker</a:t>
            </a:r>
          </a:p>
          <a:p>
            <a:pPr algn="ctr"/>
            <a:endParaRPr lang="nb-NO" sz="2400" dirty="0"/>
          </a:p>
          <a:p>
            <a:pPr algn="ctr"/>
            <a:r>
              <a:rPr lang="nb-NO" sz="2400" dirty="0" smtClean="0"/>
              <a:t>Flyktning</a:t>
            </a:r>
            <a:endParaRPr lang="nb-NO" sz="2400" dirty="0"/>
          </a:p>
          <a:p>
            <a:pPr algn="ctr"/>
            <a:endParaRPr lang="nb-NO" sz="2400" dirty="0"/>
          </a:p>
          <a:p>
            <a:pPr algn="ctr"/>
            <a:r>
              <a:rPr lang="nb-NO" sz="2400" dirty="0"/>
              <a:t>Kvoteflyktning</a:t>
            </a:r>
          </a:p>
          <a:p>
            <a:pPr algn="ctr"/>
            <a:endParaRPr lang="nb-NO" sz="2400" dirty="0"/>
          </a:p>
          <a:p>
            <a:pPr algn="ctr"/>
            <a:r>
              <a:rPr lang="nb-NO" sz="2400" dirty="0"/>
              <a:t>Internt fordreven </a:t>
            </a:r>
          </a:p>
          <a:p>
            <a:pPr algn="ctr"/>
            <a:endParaRPr lang="nb-NO" sz="2400" dirty="0" smtClean="0"/>
          </a:p>
          <a:p>
            <a:pPr algn="ctr"/>
            <a:r>
              <a:rPr lang="nb-NO" sz="2400" dirty="0" smtClean="0"/>
              <a:t>Irregulær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364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921601"/>
            <a:ext cx="6629400" cy="2991324"/>
            <a:chOff x="1371600" y="1219199"/>
            <a:chExt cx="6629400" cy="2991324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1219199"/>
              <a:ext cx="6324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0" dirty="0">
                <a:solidFill>
                  <a:srgbClr val="FFC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3379526"/>
              <a:ext cx="579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914400" y="53340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</a:rPr>
              <a:t>Definition of “Migrant”</a:t>
            </a:r>
            <a:endParaRPr lang="nb-NO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</a:rPr>
              <a:t> </a:t>
            </a:r>
            <a:endParaRPr lang="nb-NO" sz="2400" dirty="0">
              <a:latin typeface="Times New Roman"/>
              <a:ea typeface="Calibri"/>
            </a:endParaRPr>
          </a:p>
          <a:p>
            <a:r>
              <a:rPr lang="en-US" sz="2400" dirty="0">
                <a:latin typeface="Arial"/>
                <a:ea typeface="Calibri"/>
                <a:cs typeface="Arial"/>
              </a:rPr>
              <a:t>(a)   IOM considers a migrant to be any person who is moving or has moved across an international border or within a State away from his/her habitual place of residence, and his/her children, regardless of (1) a person’s legal status; (2) whether the movement is voluntarily or involuntarily; (3) what the causes for the movement are; or (4) what the length of the stay is.</a:t>
            </a:r>
            <a:r>
              <a:rPr lang="en-US" sz="2400" dirty="0">
                <a:latin typeface="Times New Roman"/>
                <a:ea typeface="Calibri"/>
              </a:rPr>
              <a:t>  </a:t>
            </a:r>
          </a:p>
          <a:p>
            <a:endParaRPr lang="nb-NO" sz="2400" dirty="0">
              <a:latin typeface="Times New Roman"/>
              <a:ea typeface="Calibri"/>
            </a:endParaRP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Arial"/>
                <a:ea typeface="Calibri"/>
                <a:cs typeface="Arial"/>
              </a:rPr>
              <a:t>(b) IOM concerns itself with migrants and migration-related issues and, at the request of a State, with migrants who are in need of international migration services.</a:t>
            </a:r>
            <a:endParaRPr lang="nb-NO" sz="24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0500"/>
            <a:ext cx="9144000" cy="3924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5114" y="46967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MissingMigrants.iom.int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9344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" y="921601"/>
            <a:ext cx="7772400" cy="532679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49170190"/>
              </p:ext>
            </p:extLst>
          </p:nvPr>
        </p:nvGraphicFramePr>
        <p:xfrm>
          <a:off x="1066800" y="1248496"/>
          <a:ext cx="6979920" cy="4867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560" y="6326507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Kilde</a:t>
            </a:r>
            <a:r>
              <a:rPr lang="fr-CH" dirty="0" smtClean="0"/>
              <a:t>: FN </a:t>
            </a:r>
            <a:r>
              <a:rPr lang="fr-CH" dirty="0" err="1" smtClean="0"/>
              <a:t>og</a:t>
            </a:r>
            <a:r>
              <a:rPr lang="fr-CH" dirty="0" smtClean="0"/>
              <a:t> 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356" y="228600"/>
            <a:ext cx="8382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IOM </a:t>
            </a:r>
            <a:endParaRPr lang="en-US" sz="4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Etablert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1951 med 157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medlemsland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“IOM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works in the four broad areas of migration management: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	•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Migration and development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	•Facilitating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migration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	•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Regulating migration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	•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Forced migration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.”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89" y="6115535"/>
            <a:ext cx="537975" cy="5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921601"/>
            <a:ext cx="8458200" cy="501604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IOM i Norge </a:t>
            </a:r>
            <a:endParaRPr lang="en-US" sz="44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solidFill>
                  <a:srgbClr val="FFFF00"/>
                </a:solidFill>
              </a:rPr>
              <a:t>Frivillig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retur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- </a:t>
            </a:r>
            <a:r>
              <a:rPr lang="en-US" sz="2400" dirty="0" err="1" smtClean="0">
                <a:solidFill>
                  <a:srgbClr val="FFFF00"/>
                </a:solidFill>
              </a:rPr>
              <a:t>Implementert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FFFF00"/>
                </a:solidFill>
              </a:rPr>
              <a:t>europeiske</a:t>
            </a:r>
            <a:r>
              <a:rPr lang="en-US" sz="2400" dirty="0" smtClean="0">
                <a:solidFill>
                  <a:srgbClr val="FFFF00"/>
                </a:solidFill>
              </a:rPr>
              <a:t> land i over 30 </a:t>
            </a:r>
            <a:r>
              <a:rPr lang="en-US" sz="2400" dirty="0" err="1" smtClean="0">
                <a:solidFill>
                  <a:srgbClr val="FFFF00"/>
                </a:solidFill>
              </a:rPr>
              <a:t>år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- VARP </a:t>
            </a:r>
            <a:r>
              <a:rPr lang="en-US" sz="2400" dirty="0" err="1" smtClean="0">
                <a:solidFill>
                  <a:srgbClr val="FFFF00"/>
                </a:solidFill>
              </a:rPr>
              <a:t>siden</a:t>
            </a:r>
            <a:r>
              <a:rPr lang="en-US" sz="2400" dirty="0" smtClean="0">
                <a:solidFill>
                  <a:srgbClr val="FFFF00"/>
                </a:solidFill>
              </a:rPr>
              <a:t> 2002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- </a:t>
            </a:r>
            <a:r>
              <a:rPr lang="en-US" sz="2400" dirty="0" err="1" smtClean="0">
                <a:solidFill>
                  <a:srgbClr val="FFFF00"/>
                </a:solidFill>
              </a:rPr>
              <a:t>Ulike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typer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reintegreringsprosjekter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siden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2006: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IRRINI/ IRRANA/ ARE/ VG</a:t>
            </a: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solidFill>
                  <a:srgbClr val="FFFF00"/>
                </a:solidFill>
              </a:rPr>
              <a:t>Kulturorientering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- Over 8000 </a:t>
            </a:r>
            <a:r>
              <a:rPr lang="en-US" sz="2400" dirty="0" err="1" smtClean="0">
                <a:solidFill>
                  <a:srgbClr val="FFFF00"/>
                </a:solidFill>
              </a:rPr>
              <a:t>overføringsflyktninger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orientert</a:t>
            </a:r>
            <a:r>
              <a:rPr lang="en-US" sz="2400" dirty="0" smtClean="0">
                <a:solidFill>
                  <a:srgbClr val="FFFF00"/>
                </a:solidFill>
              </a:rPr>
              <a:t> om 	Norge </a:t>
            </a:r>
            <a:r>
              <a:rPr lang="en-US" sz="2400" dirty="0" err="1" smtClean="0">
                <a:solidFill>
                  <a:srgbClr val="FFFF00"/>
                </a:solidFill>
              </a:rPr>
              <a:t>siden</a:t>
            </a:r>
            <a:r>
              <a:rPr lang="en-US" sz="2400" dirty="0" smtClean="0">
                <a:solidFill>
                  <a:srgbClr val="FFFF00"/>
                </a:solidFill>
              </a:rPr>
              <a:t> 2003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60" y="6115535"/>
            <a:ext cx="537975" cy="5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261" y="0"/>
            <a:ext cx="11067301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97261" y="38595"/>
            <a:ext cx="110673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 smtClean="0"/>
              <a:t>Takk for oppmerksomheten</a:t>
            </a:r>
          </a:p>
          <a:p>
            <a:pPr algn="ctr"/>
            <a:r>
              <a:rPr lang="en-GB" sz="2400" b="1" dirty="0">
                <a:hlinkClick r:id="rId3"/>
              </a:rPr>
              <a:t>http</a:t>
            </a:r>
            <a:r>
              <a:rPr lang="en-GB" sz="2400" b="1" dirty="0" smtClean="0">
                <a:hlinkClick r:id="rId3"/>
              </a:rPr>
              <a:t>://www.iom.no</a:t>
            </a:r>
            <a:endParaRPr lang="en-GB" sz="2400" b="1" dirty="0" smtClean="0"/>
          </a:p>
          <a:p>
            <a:pPr algn="ctr"/>
            <a:r>
              <a:rPr lang="nb-NO" sz="2400" b="1" dirty="0" smtClean="0">
                <a:hlinkClick r:id="rId4"/>
              </a:rPr>
              <a:t>http://www.iom.int</a:t>
            </a:r>
            <a:endParaRPr lang="nb-NO" sz="2400" b="1" dirty="0" smtClean="0"/>
          </a:p>
          <a:p>
            <a:pPr algn="ctr"/>
            <a:r>
              <a:rPr lang="nb-NO" sz="2400" b="1" u="sng" dirty="0" err="1" smtClean="0"/>
              <a:t>Facebook</a:t>
            </a:r>
            <a:r>
              <a:rPr lang="nb-NO" sz="2400" b="1" u="sng" dirty="0" smtClean="0"/>
              <a:t> og </a:t>
            </a:r>
            <a:r>
              <a:rPr lang="nb-NO" sz="2400" b="1" u="sng" dirty="0" err="1" smtClean="0"/>
              <a:t>Twitter</a:t>
            </a:r>
            <a:r>
              <a:rPr lang="nb-NO" sz="2400" b="1" u="sng" dirty="0" smtClean="0"/>
              <a:t>: </a:t>
            </a:r>
          </a:p>
          <a:p>
            <a:pPr marL="342900" indent="-342900" algn="ctr">
              <a:buFontTx/>
              <a:buChar char="-"/>
            </a:pPr>
            <a:r>
              <a:rPr lang="en-GB" sz="2400" b="1" dirty="0" smtClean="0"/>
              <a:t>IOM Oslo</a:t>
            </a:r>
          </a:p>
          <a:p>
            <a:pPr marL="342900" indent="-342900" algn="ctr">
              <a:buFontTx/>
              <a:buChar char="-"/>
            </a:pPr>
            <a:r>
              <a:rPr lang="en-GB" sz="2400" b="1" dirty="0" smtClean="0"/>
              <a:t>International Organization for Migration</a:t>
            </a:r>
          </a:p>
          <a:p>
            <a:pPr algn="ctr"/>
            <a:r>
              <a:rPr lang="nb-NO" sz="2400" b="1" dirty="0" smtClean="0"/>
              <a:t>- #</a:t>
            </a:r>
            <a:r>
              <a:rPr lang="nb-NO" sz="2400" b="1" dirty="0" err="1" smtClean="0"/>
              <a:t>migrationmeans</a:t>
            </a:r>
            <a:endParaRPr lang="en-GB" sz="24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600" b="1" dirty="0" smtClean="0"/>
              <a:t>                                                                                                                http</a:t>
            </a:r>
            <a:r>
              <a:rPr lang="en-GB" sz="1600" b="1" dirty="0"/>
              <a:t>://www.iom.int/world-migration</a:t>
            </a:r>
          </a:p>
        </p:txBody>
      </p:sp>
    </p:spTree>
    <p:extLst>
      <p:ext uri="{BB962C8B-B14F-4D97-AF65-F5344CB8AC3E}">
        <p14:creationId xmlns:p14="http://schemas.microsoft.com/office/powerpoint/2010/main" val="16232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8431</TotalTime>
  <Words>87</Words>
  <Application>Microsoft Office PowerPoint</Application>
  <PresentationFormat>Skjermfremvisning (4:3)</PresentationFormat>
  <Paragraphs>69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Slipstream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LONNBACK Lars</dc:creator>
  <cp:lastModifiedBy>ota ogie</cp:lastModifiedBy>
  <cp:revision>321</cp:revision>
  <cp:lastPrinted>2015-10-19T13:07:27Z</cp:lastPrinted>
  <dcterms:created xsi:type="dcterms:W3CDTF">2013-11-21T23:52:41Z</dcterms:created>
  <dcterms:modified xsi:type="dcterms:W3CDTF">2015-11-04T23:36:38Z</dcterms:modified>
</cp:coreProperties>
</file>