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</p:sldMasterIdLst>
  <p:notesMasterIdLst>
    <p:notesMasterId r:id="rId15"/>
  </p:notesMasterIdLst>
  <p:sldIdLst>
    <p:sldId id="256" r:id="rId4"/>
    <p:sldId id="257" r:id="rId5"/>
    <p:sldId id="292" r:id="rId6"/>
    <p:sldId id="268" r:id="rId7"/>
    <p:sldId id="294" r:id="rId8"/>
    <p:sldId id="277" r:id="rId9"/>
    <p:sldId id="293" r:id="rId10"/>
    <p:sldId id="295" r:id="rId11"/>
    <p:sldId id="296" r:id="rId12"/>
    <p:sldId id="297" r:id="rId13"/>
    <p:sldId id="287" r:id="rId1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ヒラギノ角ゴ Pro W3" charset="0"/>
        <a:cs typeface="ヒラギノ角ゴ Pro W3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ヒラギノ角ゴ Pro W3" charset="0"/>
        <a:cs typeface="ヒラギノ角ゴ Pro W3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ヒラギノ角ゴ Pro W3" charset="0"/>
        <a:cs typeface="ヒラギノ角ゴ Pro W3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ヒラギノ角ゴ Pro W3" charset="0"/>
        <a:cs typeface="ヒラギノ角ゴ Pro W3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ヒラギノ角ゴ Pro W3" charset="0"/>
        <a:cs typeface="ヒラギノ角ゴ Pro W3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ヒラギノ角ゴ Pro W3" charset="0"/>
        <a:cs typeface="ヒラギノ角ゴ Pro W3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ヒラギノ角ゴ Pro W3" charset="0"/>
        <a:cs typeface="ヒラギノ角ゴ Pro W3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ヒラギノ角ゴ Pro W3" charset="0"/>
        <a:cs typeface="ヒラギノ角ゴ Pro W3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KINNEY Jr." initials="CK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5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1843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altLang="nb-NO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110A00F-DF30-47AD-B276-D3E3AA52B45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17533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450AABC5-CB59-4939-97F3-46667003274A}" type="slidenum">
              <a:rPr lang="nb-NO" altLang="nb-NO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nb-NO" altLang="nb-NO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altLang="nb-NO" dirty="0" smtClean="0">
                <a:solidFill>
                  <a:srgbClr val="0039A6"/>
                </a:solidFill>
                <a:latin typeface="Calibri" pitchFamily="34" charset="0"/>
                <a:ea typeface="Microsoft YaHei" pitchFamily="34" charset="-122"/>
              </a:rPr>
              <a:t>IOM is </a:t>
            </a:r>
            <a:r>
              <a:rPr lang="nb-NO" altLang="nb-NO" dirty="0" err="1" smtClean="0">
                <a:solidFill>
                  <a:srgbClr val="0039A6"/>
                </a:solidFill>
                <a:latin typeface="Calibri" pitchFamily="34" charset="0"/>
                <a:ea typeface="Microsoft YaHei" pitchFamily="34" charset="-122"/>
              </a:rPr>
              <a:t>the</a:t>
            </a:r>
            <a:r>
              <a:rPr lang="nb-NO" altLang="nb-NO" smtClean="0">
                <a:solidFill>
                  <a:srgbClr val="0039A6"/>
                </a:solidFill>
                <a:latin typeface="Calibri" pitchFamily="34" charset="0"/>
                <a:ea typeface="Microsoft YaHei" pitchFamily="34" charset="-122"/>
              </a:rPr>
              <a:t> leading inter-governmental organization in the field of migration and works closely with migrants, governmental, intergovernmental and non-governmental partners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b-NO" smtClean="0">
                <a:latin typeface="Calibri" pitchFamily="34" charset="0"/>
                <a:ea typeface="Microsoft YaHei" pitchFamily="34" charset="-122"/>
              </a:rPr>
              <a:t>IOM is international, working all over the world, with many types of programs for migrants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b-NO" smtClean="0">
                <a:latin typeface="Calibri" pitchFamily="34" charset="0"/>
                <a:ea typeface="Microsoft YaHei" pitchFamily="34" charset="-122"/>
              </a:rPr>
              <a:t>With 149 member states, a further 12 states holding observer status and offices in over 100 countries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b-NO" smtClean="0">
                <a:latin typeface="Calibri" pitchFamily="34" charset="0"/>
                <a:ea typeface="Microsoft YaHei" pitchFamily="34" charset="-122"/>
              </a:rPr>
              <a:t>We do not come from the police or UDI /PU / Norwegian government</a:t>
            </a:r>
            <a:r>
              <a:rPr lang="en-AU" altLang="nb-NO" smtClean="0">
                <a:latin typeface="Calibri" pitchFamily="34" charset="0"/>
                <a:ea typeface="Microsoft YaHei" pitchFamily="34" charset="-122"/>
              </a:rPr>
              <a:t> </a:t>
            </a:r>
            <a:r>
              <a:rPr lang="en-US" altLang="nb-NO" smtClean="0">
                <a:latin typeface="Calibri" pitchFamily="34" charset="0"/>
                <a:ea typeface="Microsoft YaHei" pitchFamily="34" charset="-122"/>
              </a:rPr>
              <a:t>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altLang="nb-NO" smtClean="0">
                <a:latin typeface="Calibri" pitchFamily="34" charset="0"/>
                <a:ea typeface="Microsoft YaHei" pitchFamily="34" charset="-122"/>
              </a:rPr>
              <a:t>We do not represent Government or PU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b-NO" altLang="nb-NO" smtClean="0">
              <a:latin typeface="Calibri" pitchFamily="34" charset="0"/>
              <a:ea typeface="Microsoft YaHei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b-NO" altLang="nb-NO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24314B-DBA9-483E-8CDF-E48FEE427CB8}" type="slidenum">
              <a:rPr lang="nb-NO" altLang="nb-NO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nb-NO" alt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8068549-0D5D-4753-BDBA-6A5C69706787}" type="slidenum">
              <a:rPr lang="nb-NO" altLang="nb-NO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nb-NO" altLang="nb-NO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538B97-551B-4138-A4C6-E397429B416A}" type="slidenum">
              <a:rPr lang="en-US" altLang="nb-NO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nb-NO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1038"/>
            <a:ext cx="4543425" cy="34083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72DCA90-7D46-4C3A-AE64-8A7B4B81F043}" type="slidenum">
              <a:rPr lang="nb-NO" altLang="en-US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nb-NO" altLang="en-US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F46A98D3-9D5C-4B23-A3D2-4DD245F9B759}" type="slidenum">
              <a:rPr lang="nb-NO" altLang="en-US"/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nb-NO" altLang="en-US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9FE63BE-1D17-42AC-A880-3401C3B98D3F}" type="slidenum">
              <a:rPr lang="nb-NO" altLang="en-US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nb-NO" altLang="en-US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84614" y="8685214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5A037018-89D2-49F3-8FCE-FBC416FE3B7E}" type="slidenum">
              <a:rPr lang="nb-NO" altLang="en-US"/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nb-NO" altLang="en-US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99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0530395-86A2-4D49-B0A7-B0AE46B832AF}" type="slidenum">
              <a:rPr lang="nb-NO" altLang="en-US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nb-NO" altLang="en-US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825181AF-5484-4E43-AB7F-41E9084CD095}" type="slidenum">
              <a:rPr lang="nb-NO" altLang="en-US"/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nb-NO" altLang="en-US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D8946D2-6833-4A76-B89F-4FC53121FDA3}" type="slidenum">
              <a:rPr lang="nb-NO" altLang="en-US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nb-NO" altLang="en-US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84614" y="8685214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79114732-1EEB-4C6D-9458-CA29CDFAA9FF}" type="slidenum">
              <a:rPr lang="nb-NO" altLang="en-US"/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nb-NO" altLang="en-US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99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55525F7-544C-486A-AFF5-8216EF8648DB}" type="slidenum">
              <a:rPr lang="nb-NO" altLang="en-US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nb-NO" altLang="en-US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84614" y="8685214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6B8F9EAA-47CD-4906-828C-98B734500CE5}" type="slidenum">
              <a:rPr lang="nb-NO" altLang="en-US"/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nb-NO" altLang="en-US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99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altLang="en-US" smtClean="0">
                <a:latin typeface="Calibri" pitchFamily="34" charset="0"/>
                <a:ea typeface="Microsoft YaHei" pitchFamily="34" charset="-122"/>
              </a:rPr>
              <a:t>Mange årsaker til retur: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altLang="en-US" smtClean="0">
                <a:latin typeface="Calibri" pitchFamily="34" charset="0"/>
                <a:ea typeface="Microsoft YaHei" pitchFamily="34" charset="-122"/>
              </a:rPr>
              <a:t>Mange historier til de som reiste hjem med IOM: motivasjon og beslutningsprosess når asylsøkere (migranter) velger frivillif retur</a:t>
            </a:r>
          </a:p>
        </p:txBody>
      </p:sp>
      <p:sp>
        <p:nvSpPr>
          <p:cNvPr id="108550" name="Text Box 4"/>
          <p:cNvSpPr txBox="1">
            <a:spLocks noChangeArrowheads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40E1A3-72E9-41DC-98AD-12CBC6423BA7}" type="slidenum">
              <a:rPr lang="nb-NO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nb-NO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B58662-C1A1-4D37-8E5F-CDAC3C19130B}" type="slidenum">
              <a:rPr lang="nb-NO" altLang="nb-NO"/>
              <a:pPr/>
              <a:t>11</a:t>
            </a:fld>
            <a:endParaRPr lang="nb-NO" altLang="nb-NO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buClrTx/>
              <a:buFontTx/>
              <a:buNone/>
            </a:pPr>
            <a:fld id="{8465D029-F27A-4C41-B2F7-3F6B7A8544DE}" type="slidenum">
              <a:rPr lang="en-US" altLang="nb-NO" sz="1200">
                <a:latin typeface="Times New Roman" pitchFamily="18" charset="0"/>
              </a:rPr>
              <a:pPr algn="r">
                <a:buClrTx/>
                <a:buFontTx/>
                <a:buNone/>
              </a:pPr>
              <a:t>11</a:t>
            </a:fld>
            <a:endParaRPr lang="en-US" altLang="nb-NO" sz="1200">
              <a:latin typeface="Times New Roman" pitchFamily="18" charset="0"/>
            </a:endParaRPr>
          </a:p>
        </p:txBody>
      </p:sp>
      <p:sp>
        <p:nvSpPr>
          <p:cNvPr id="296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36147" dir="2700000" algn="ctr" rotWithShape="0">
              <a:srgbClr val="EEECE1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altLang="nb-NO" sz="1400" b="1">
                <a:latin typeface="Calibri" pitchFamily="34" charset="0"/>
                <a:ea typeface="Microsoft YaHei" pitchFamily="34" charset="-122"/>
              </a:rPr>
              <a:t>Please mention the opening hours and our availability if they want to come and see us in person. No appointment is needed during opening hours.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b-NO" altLang="nb-NO" sz="1400" b="1">
              <a:latin typeface="Calibri" pitchFamily="34" charset="0"/>
              <a:ea typeface="Microsoft YaHei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altLang="nb-NO" sz="1400" b="1">
                <a:latin typeface="Calibri" pitchFamily="34" charset="0"/>
                <a:ea typeface="Microsoft YaHei" pitchFamily="34" charset="-122"/>
              </a:rPr>
              <a:t>This was just information and if you need more details, please contact us again.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0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13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212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61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08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77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809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94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17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191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88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89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423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480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999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876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118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41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743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20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8073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75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916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76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70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146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809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4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02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78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0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11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6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8656638" y="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BAF937D5-789D-4555-8DF8-7092E7BD1AC2}" type="slidenum">
              <a:rPr lang="en-US" altLang="nb-NO" sz="1600">
                <a:solidFill>
                  <a:srgbClr val="FFFFFF"/>
                </a:solidFill>
                <a:latin typeface="Gill Sans MT" pitchFamily="34" charset="0"/>
              </a:rPr>
              <a:pPr eaLnBrk="1" hangingPunct="1">
                <a:buClrTx/>
                <a:buFontTx/>
                <a:buNone/>
              </a:pPr>
              <a:t>‹#›</a:t>
            </a:fld>
            <a:endParaRPr lang="en-US" altLang="nb-NO" sz="160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B4302EA-E6B8-433A-BB59-767CCF53AB39}" type="slidenum">
              <a:rPr lang="en-US" altLang="nb-NO" sz="1600">
                <a:solidFill>
                  <a:srgbClr val="FFFFFF"/>
                </a:solidFill>
                <a:latin typeface="Arial Black" pitchFamily="34" charset="0"/>
              </a:rPr>
              <a:pPr algn="r" eaLnBrk="1" hangingPunct="1">
                <a:buClrTx/>
                <a:buFontTx/>
                <a:buNone/>
              </a:pPr>
              <a:t>‹#›</a:t>
            </a:fld>
            <a:endParaRPr lang="en-US" altLang="nb-NO" sz="16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08500"/>
            <a:ext cx="913447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nb-NO" sz="3600" smtClean="0">
                <a:solidFill>
                  <a:srgbClr val="0039A6"/>
                </a:solidFill>
                <a:ea typeface="+mn-ea"/>
                <a:cs typeface="Arial Unicode MS" pitchFamily="32" charset="0"/>
              </a:rPr>
              <a:t>International Organization for Migration</a:t>
            </a:r>
          </a:p>
          <a:p>
            <a:pPr algn="ctr">
              <a:buClrTx/>
              <a:buFontTx/>
              <a:buNone/>
              <a:defRPr/>
            </a:pPr>
            <a:r>
              <a:rPr lang="en-US" altLang="nb-NO" sz="3600" smtClean="0">
                <a:solidFill>
                  <a:srgbClr val="0039A6"/>
                </a:solidFill>
                <a:ea typeface="+mn-ea"/>
                <a:cs typeface="Arial Unicode MS" pitchFamily="32" charset="0"/>
              </a:rPr>
              <a:t>IOM Oslo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3"/>
            <a:ext cx="2016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759075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9A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99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9A6"/>
          </a:solidFill>
          <a:latin typeface="Calibri" pitchFamily="32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656638" y="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6C113B49-82BB-49A6-AC3B-A39463D1F0A5}" type="slidenum">
              <a:rPr lang="en-US" altLang="nb-NO" sz="1600">
                <a:solidFill>
                  <a:srgbClr val="FFFFFF"/>
                </a:solidFill>
                <a:latin typeface="Gill Sans MT" pitchFamily="34" charset="0"/>
              </a:rPr>
              <a:pPr eaLnBrk="1" hangingPunct="1">
                <a:buClrTx/>
                <a:buFontTx/>
                <a:buNone/>
              </a:pPr>
              <a:t>‹#›</a:t>
            </a:fld>
            <a:endParaRPr lang="en-US" altLang="nb-NO" sz="160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17463" y="2565400"/>
            <a:ext cx="9136062" cy="1588"/>
          </a:xfrm>
          <a:prstGeom prst="line">
            <a:avLst/>
          </a:prstGeom>
          <a:noFill/>
          <a:ln w="9360" cap="sq">
            <a:solidFill>
              <a:srgbClr val="0039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0" y="3789363"/>
            <a:ext cx="9144000" cy="1587"/>
          </a:xfrm>
          <a:prstGeom prst="line">
            <a:avLst/>
          </a:prstGeom>
          <a:noFill/>
          <a:ln w="9360" cap="sq">
            <a:solidFill>
              <a:srgbClr val="0039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"/>
            <a:ext cx="904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616575"/>
            <a:ext cx="91630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9A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99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9A6"/>
          </a:solidFill>
          <a:latin typeface="Calibri" pitchFamily="32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8656638" y="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9E4D1D50-91D5-401D-BC25-EE6A05E03C86}" type="slidenum">
              <a:rPr lang="en-US" altLang="nb-NO" sz="1600">
                <a:solidFill>
                  <a:srgbClr val="FFFFFF"/>
                </a:solidFill>
                <a:latin typeface="Gill Sans MT" pitchFamily="34" charset="0"/>
              </a:rPr>
              <a:pPr eaLnBrk="1" hangingPunct="1">
                <a:buClrTx/>
                <a:buFontTx/>
                <a:buNone/>
              </a:pPr>
              <a:t>‹#›</a:t>
            </a:fld>
            <a:endParaRPr lang="en-US" altLang="nb-NO" sz="160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051050" y="60325"/>
            <a:ext cx="5089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360" cap="sq">
            <a:solidFill>
              <a:srgbClr val="0039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8" y="2017713"/>
            <a:ext cx="462756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"/>
            <a:ext cx="61753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9A6"/>
          </a:solidFill>
          <a:latin typeface="Gill Sans MT" pitchFamily="32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9A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99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9A6"/>
          </a:solidFill>
          <a:latin typeface="Calibri" pitchFamily="32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9A6"/>
          </a:solidFill>
          <a:latin typeface="Calibri" pitchFamily="32" charset="0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untaryreturn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hyperlink" Target="mailto:IOMosloVARP@iom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ireland.iom.int/ireland2/answers-voluntary-assisted-return-reintegration-programme#anchor2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ireland.iom.int/ireland2/answers-voluntary-assisted-return-reintegration-programme#anchor1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hyperlink" Target="http://www.ireland.iom.int/ireland2/answers-voluntary-assisted-return-reintegration-programme#anchor4" TargetMode="External"/><Relationship Id="rId4" Type="http://schemas.openxmlformats.org/officeDocument/2006/relationships/hyperlink" Target="http://www.ireland.iom.int/ireland2/answers-voluntary-assisted-return-reintegration-programme#anchor3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554163" y="182563"/>
            <a:ext cx="7407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nb-NO" altLang="en-US" sz="3200" b="1">
                <a:solidFill>
                  <a:srgbClr val="FFFFFF"/>
                </a:solidFill>
                <a:latin typeface="Arial" charset="0"/>
                <a:ea typeface="Microsoft YaHei" pitchFamily="34" charset="-122"/>
              </a:rPr>
              <a:t>www.iomstoriesofreturnnorway.com</a:t>
            </a: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7188"/>
            <a:ext cx="1951038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5419725"/>
            <a:ext cx="11334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5467350"/>
            <a:ext cx="2036762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437188"/>
            <a:ext cx="1993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40363"/>
            <a:ext cx="19208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1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67350"/>
            <a:ext cx="1036638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0" y="1295400"/>
            <a:ext cx="2108325" cy="21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29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58888" y="79375"/>
            <a:ext cx="71278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nb-NO" sz="4000" dirty="0" smtClean="0">
                <a:solidFill>
                  <a:srgbClr val="0039A6"/>
                </a:solidFill>
              </a:rPr>
              <a:t>For </a:t>
            </a:r>
            <a:r>
              <a:rPr lang="en-US" altLang="nb-NO" sz="4000" dirty="0" err="1" smtClean="0">
                <a:solidFill>
                  <a:srgbClr val="0039A6"/>
                </a:solidFill>
              </a:rPr>
              <a:t>mer</a:t>
            </a:r>
            <a:r>
              <a:rPr lang="en-US" altLang="nb-NO" sz="4000" dirty="0" smtClean="0">
                <a:solidFill>
                  <a:srgbClr val="0039A6"/>
                </a:solidFill>
              </a:rPr>
              <a:t> </a:t>
            </a:r>
            <a:r>
              <a:rPr lang="en-US" altLang="nb-NO" sz="4000" dirty="0" err="1" smtClean="0">
                <a:solidFill>
                  <a:srgbClr val="0039A6"/>
                </a:solidFill>
              </a:rPr>
              <a:t>informasjon</a:t>
            </a:r>
            <a:r>
              <a:rPr lang="en-US" altLang="nb-NO" sz="4000" dirty="0" smtClean="0">
                <a:solidFill>
                  <a:srgbClr val="0039A6"/>
                </a:solidFill>
              </a:rPr>
              <a:t> </a:t>
            </a:r>
            <a:endParaRPr lang="en-US" altLang="nb-NO" sz="4000" dirty="0">
              <a:solidFill>
                <a:srgbClr val="0039A6"/>
              </a:solidFill>
            </a:endParaRP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360" cap="sq">
            <a:solidFill>
              <a:srgbClr val="0039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1114425"/>
            <a:ext cx="7848600" cy="3683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nb-NO" altLang="nb-NO" sz="32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"/>
              </a:rPr>
              <a:t>IOM Skippergata 33 </a:t>
            </a:r>
            <a:r>
              <a:rPr lang="nb-NO" altLang="nb-NO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"/>
              </a:rPr>
              <a:t>Oslo</a:t>
            </a:r>
          </a:p>
          <a:p>
            <a:pPr>
              <a:lnSpc>
                <a:spcPct val="130000"/>
              </a:lnSpc>
              <a:spcBef>
                <a:spcPts val="800"/>
              </a:spcBef>
              <a:buClr>
                <a:srgbClr val="0039A6"/>
              </a:buClr>
              <a:buFont typeface="Arial" pitchFamily="34" charset="0"/>
              <a:buChar char="•"/>
            </a:pPr>
            <a:r>
              <a:rPr lang="nb-NO" altLang="nb-NO" sz="32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"/>
              </a:rPr>
              <a:t>www.iom.no</a:t>
            </a:r>
            <a:endParaRPr lang="nb-NO" altLang="nb-NO" sz="32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hlinkClick r:id=""/>
            </a:endParaRPr>
          </a:p>
          <a:p>
            <a:pPr>
              <a:lnSpc>
                <a:spcPct val="130000"/>
              </a:lnSpc>
              <a:spcBef>
                <a:spcPts val="800"/>
              </a:spcBef>
              <a:buClr>
                <a:srgbClr val="0039A6"/>
              </a:buClr>
              <a:buFont typeface="Arial" pitchFamily="34" charset="0"/>
              <a:buChar char="•"/>
            </a:pPr>
            <a:r>
              <a:rPr lang="nb-NO" altLang="nb-NO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www.voluntaryreturn.com</a:t>
            </a:r>
          </a:p>
          <a:p>
            <a:pPr>
              <a:lnSpc>
                <a:spcPct val="130000"/>
              </a:lnSpc>
              <a:spcBef>
                <a:spcPts val="800"/>
              </a:spcBef>
              <a:buClr>
                <a:srgbClr val="0039A6"/>
              </a:buClr>
              <a:buFont typeface="Arial" pitchFamily="34" charset="0"/>
              <a:buChar char="•"/>
            </a:pPr>
            <a:r>
              <a:rPr lang="nb-NO" altLang="nb-NO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IOMosloVARP@iom.int</a:t>
            </a:r>
            <a:r>
              <a:rPr lang="nb-NO" altLang="nb-NO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130000"/>
              </a:lnSpc>
              <a:spcBef>
                <a:spcPts val="700"/>
              </a:spcBef>
              <a:buClr>
                <a:srgbClr val="EB7125"/>
              </a:buClr>
              <a:buFont typeface="Arial" pitchFamily="34" charset="0"/>
              <a:buChar char="•"/>
            </a:pPr>
            <a:r>
              <a:rPr lang="nb-NO" altLang="nb-NO" sz="2800" b="1" dirty="0" smtClean="0">
                <a:solidFill>
                  <a:srgbClr val="EB71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Telefon: 800-37484</a:t>
            </a:r>
            <a:endParaRPr lang="nb-NO" altLang="nb-NO" sz="2800" b="1" dirty="0">
              <a:solidFill>
                <a:srgbClr val="EB71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  <a:p>
            <a:pPr marL="342900">
              <a:lnSpc>
                <a:spcPct val="130000"/>
              </a:lnSpc>
              <a:spcBef>
                <a:spcPts val="700"/>
              </a:spcBef>
              <a:buClrTx/>
              <a:buFontTx/>
              <a:buNone/>
            </a:pPr>
            <a:endParaRPr lang="nb-NO" altLang="nb-NO" sz="2800" b="1" dirty="0">
              <a:solidFill>
                <a:srgbClr val="EB71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35550"/>
            <a:ext cx="152558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17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"/>
          <p:cNvSpPr>
            <a:spLocks noChangeShapeType="1"/>
          </p:cNvSpPr>
          <p:nvPr/>
        </p:nvSpPr>
        <p:spPr bwMode="auto">
          <a:xfrm>
            <a:off x="-42863" y="2565400"/>
            <a:ext cx="9163051" cy="1588"/>
          </a:xfrm>
          <a:prstGeom prst="line">
            <a:avLst/>
          </a:prstGeom>
          <a:noFill/>
          <a:ln w="9360" cap="sq">
            <a:solidFill>
              <a:srgbClr val="0039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011363" y="1557338"/>
            <a:ext cx="5121275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 marL="457200" indent="-45561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2750"/>
              </a:spcBef>
              <a:buClrTx/>
              <a:buSzPct val="75000"/>
              <a:buFontTx/>
              <a:buNone/>
            </a:pPr>
            <a:r>
              <a:rPr lang="en-GB" altLang="nb-NO" sz="4400">
                <a:solidFill>
                  <a:srgbClr val="0039A6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IOM Norway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-19050" y="3789363"/>
            <a:ext cx="9163050" cy="1587"/>
          </a:xfrm>
          <a:prstGeom prst="line">
            <a:avLst/>
          </a:prstGeom>
          <a:noFill/>
          <a:ln w="9360" cap="sq">
            <a:solidFill>
              <a:srgbClr val="0039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763713" y="2781300"/>
            <a:ext cx="6011862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 marL="457200" indent="-45561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2750"/>
              </a:spcBef>
              <a:buClrTx/>
              <a:buSzPct val="75000"/>
              <a:buFontTx/>
              <a:buNone/>
            </a:pPr>
            <a:r>
              <a:rPr lang="en-GB" altLang="nb-NO" sz="4400">
                <a:solidFill>
                  <a:srgbClr val="0039A6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VARP – </a:t>
            </a:r>
          </a:p>
          <a:p>
            <a:pPr algn="ctr" eaLnBrk="1" hangingPunct="1">
              <a:spcBef>
                <a:spcPts val="2750"/>
              </a:spcBef>
              <a:buClrTx/>
              <a:buSzPct val="75000"/>
              <a:buFontTx/>
              <a:buNone/>
            </a:pPr>
            <a:r>
              <a:rPr lang="en-GB" altLang="nb-NO" sz="4400">
                <a:solidFill>
                  <a:srgbClr val="0039A6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Voluntary Return</a:t>
            </a:r>
          </a:p>
        </p:txBody>
      </p:sp>
      <p:pic>
        <p:nvPicPr>
          <p:cNvPr id="61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65175"/>
            <a:ext cx="9147175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233587" y="6086979"/>
            <a:ext cx="551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altLang="nb-NO" dirty="0"/>
              <a:t>I 156 </a:t>
            </a:r>
            <a:r>
              <a:rPr lang="nb-NO" altLang="nb-NO" sz="2800" dirty="0">
                <a:solidFill>
                  <a:schemeClr val="tx1"/>
                </a:solidFill>
              </a:rPr>
              <a:t>480 </a:t>
            </a:r>
            <a:r>
              <a:rPr lang="nb-NO" altLang="nb-NO" sz="2800" dirty="0" smtClean="0">
                <a:solidFill>
                  <a:schemeClr val="tx1"/>
                </a:solidFill>
              </a:rPr>
              <a:t>kontorer i 156 land</a:t>
            </a:r>
            <a:endParaRPr lang="nb-NO" altLang="nb-NO" sz="2800" dirty="0"/>
          </a:p>
        </p:txBody>
      </p:sp>
      <p:sp>
        <p:nvSpPr>
          <p:cNvPr id="6152" name="TextBox 3"/>
          <p:cNvSpPr txBox="1">
            <a:spLocks noChangeArrowheads="1"/>
          </p:cNvSpPr>
          <p:nvPr/>
        </p:nvSpPr>
        <p:spPr bwMode="auto">
          <a:xfrm>
            <a:off x="1042988" y="4445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b-NO" altLang="nb-NO" sz="3600">
                <a:solidFill>
                  <a:schemeClr val="tx1"/>
                </a:solidFill>
              </a:rPr>
              <a:t>International Organization for Migration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nb-NO" altLang="en-US" sz="2800" b="1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    Assistert </a:t>
            </a:r>
            <a:r>
              <a:rPr lang="nb-NO" altLang="en-US" sz="2800" b="1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Frivillig Retur og Reintegrering</a:t>
            </a: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457200" y="1535113"/>
            <a:ext cx="64912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</a:pPr>
            <a:endParaRPr lang="nb-NO" altLang="en-US" sz="2400" b="1" dirty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323528" y="1704975"/>
            <a:ext cx="4040188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 marL="731838" indent="-27463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</a:pPr>
            <a:r>
              <a:rPr lang="nb-NO" altLang="en-US" sz="24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Hvem kan returnere?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B8AE91"/>
              </a:buClr>
              <a:buSzPct val="100000"/>
              <a:buFont typeface="Wingdings" pitchFamily="2" charset="2"/>
              <a:buChar char=""/>
            </a:pPr>
            <a:r>
              <a:rPr lang="nb-NO" altLang="en-US" sz="20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Asylsøkere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B8AE91"/>
              </a:buClr>
              <a:buSzPct val="100000"/>
              <a:buFont typeface="Wingdings" pitchFamily="2" charset="2"/>
              <a:buChar char=""/>
            </a:pPr>
            <a:r>
              <a:rPr lang="nb-NO" altLang="en-US" sz="20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Irregulære migranter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>
                <a:srgbClr val="B8AE91"/>
              </a:buClr>
              <a:buSzPct val="100000"/>
              <a:buFont typeface="Wingdings" pitchFamily="2" charset="2"/>
              <a:buChar char=""/>
            </a:pPr>
            <a:r>
              <a:rPr lang="nb-NO" altLang="en-US" sz="20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Dublinere</a:t>
            </a:r>
          </a:p>
          <a:p>
            <a:pPr eaLnBrk="1" hangingPunct="1">
              <a:spcBef>
                <a:spcPts val="600"/>
              </a:spcBef>
              <a:buSzPct val="100000"/>
            </a:pPr>
            <a:endParaRPr lang="nb-NO" altLang="en-US" sz="2400" dirty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nb-NO" altLang="en-US" sz="24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Hvordan er returen?</a:t>
            </a:r>
          </a:p>
          <a:p>
            <a:pPr lvl="1" eaLnBrk="1" hangingPunct="1">
              <a:spcBef>
                <a:spcPts val="500"/>
              </a:spcBef>
              <a:buClr>
                <a:srgbClr val="333399"/>
              </a:buClr>
              <a:buSzPct val="100000"/>
              <a:buFont typeface="Wingdings" pitchFamily="2" charset="2"/>
              <a:buChar char=""/>
            </a:pPr>
            <a:r>
              <a:rPr lang="nb-NO" altLang="en-US" sz="20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Human</a:t>
            </a:r>
          </a:p>
          <a:p>
            <a:pPr lvl="1" eaLnBrk="1" hangingPunct="1">
              <a:spcBef>
                <a:spcPts val="500"/>
              </a:spcBef>
              <a:buClr>
                <a:srgbClr val="333399"/>
              </a:buClr>
              <a:buSzPct val="100000"/>
              <a:buFont typeface="Wingdings" pitchFamily="2" charset="2"/>
              <a:buChar char=""/>
            </a:pPr>
            <a:r>
              <a:rPr lang="nb-NO" altLang="en-US" sz="20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Planlagt</a:t>
            </a:r>
          </a:p>
          <a:p>
            <a:pPr lvl="1" eaLnBrk="1" hangingPunct="1">
              <a:spcBef>
                <a:spcPts val="500"/>
              </a:spcBef>
              <a:buClr>
                <a:srgbClr val="333399"/>
              </a:buClr>
              <a:buSzPct val="100000"/>
              <a:buFont typeface="Wingdings" pitchFamily="2" charset="2"/>
              <a:buChar char=""/>
            </a:pPr>
            <a:r>
              <a:rPr lang="nb-NO" altLang="en-US" sz="20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Organisert</a:t>
            </a:r>
          </a:p>
          <a:p>
            <a:pPr lvl="1" eaLnBrk="1" hangingPunct="1">
              <a:spcBef>
                <a:spcPts val="500"/>
              </a:spcBef>
              <a:buClr>
                <a:srgbClr val="333399"/>
              </a:buClr>
              <a:buSzPct val="100000"/>
              <a:buFont typeface="Wingdings" pitchFamily="2" charset="2"/>
              <a:buChar char=""/>
            </a:pPr>
            <a:r>
              <a:rPr lang="nb-NO" altLang="en-US" sz="20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Verdig</a:t>
            </a:r>
          </a:p>
          <a:p>
            <a:pPr eaLnBrk="1" hangingPunct="1">
              <a:spcBef>
                <a:spcPts val="600"/>
              </a:spcBef>
              <a:buSzPct val="100000"/>
            </a:pPr>
            <a:endParaRPr lang="nb-NO" altLang="en-US" sz="2400" dirty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  <a:p>
            <a:pPr eaLnBrk="1" hangingPunct="1">
              <a:spcBef>
                <a:spcPts val="600"/>
              </a:spcBef>
              <a:buSzPct val="100000"/>
            </a:pPr>
            <a:endParaRPr lang="nb-NO" altLang="en-US" sz="2400" dirty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r" eaLnBrk="1" hangingPunct="1">
              <a:buSzPct val="100000"/>
            </a:pPr>
            <a:fld id="{EF0CD690-B8F4-4C07-945F-3B361A38395D}" type="slidenum">
              <a:rPr lang="nb-NO" altLang="en-US" sz="1600">
                <a:solidFill>
                  <a:srgbClr val="FFFFFF"/>
                </a:solidFill>
                <a:latin typeface="Arial Black" pitchFamily="34" charset="0"/>
                <a:ea typeface="Microsoft YaHei" pitchFamily="34" charset="-122"/>
              </a:rPr>
              <a:pPr algn="r" eaLnBrk="1" hangingPunct="1">
                <a:buSzPct val="100000"/>
              </a:pPr>
              <a:t>3</a:t>
            </a:fld>
            <a:endParaRPr lang="nb-NO" altLang="en-US" sz="1600">
              <a:solidFill>
                <a:srgbClr val="FFFFFF"/>
              </a:solidFill>
              <a:latin typeface="Arial Black" pitchFamily="34" charset="0"/>
              <a:ea typeface="Microsoft YaHei" pitchFamily="34" charset="-122"/>
            </a:endParaRPr>
          </a:p>
        </p:txBody>
      </p:sp>
      <p:pic>
        <p:nvPicPr>
          <p:cNvPr id="686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0075"/>
            <a:ext cx="377348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20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2522538" y="7938"/>
            <a:ext cx="39608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b-NO" altLang="nb-NO" dirty="0">
              <a:solidFill>
                <a:schemeClr val="tx1"/>
              </a:solidFill>
            </a:endParaRPr>
          </a:p>
          <a:p>
            <a:r>
              <a:rPr lang="nb-NO" altLang="nb-NO" dirty="0">
                <a:solidFill>
                  <a:schemeClr val="tx1"/>
                </a:solidFill>
              </a:rPr>
              <a:t>			</a:t>
            </a:r>
            <a:r>
              <a:rPr lang="nb-NO" altLang="nb-NO" sz="3200" dirty="0">
                <a:solidFill>
                  <a:schemeClr val="tx1"/>
                </a:solidFill>
              </a:rPr>
              <a:t>VARP </a:t>
            </a:r>
            <a:r>
              <a:rPr lang="nb-NO" altLang="nb-NO" sz="3200" dirty="0" smtClean="0">
                <a:solidFill>
                  <a:schemeClr val="tx1"/>
                </a:solidFill>
              </a:rPr>
              <a:t>prosess</a:t>
            </a:r>
            <a:endParaRPr lang="nb-NO" altLang="nb-NO" sz="3200" dirty="0">
              <a:solidFill>
                <a:schemeClr val="tx1"/>
              </a:solidFill>
            </a:endParaRP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660" tIns="0" rIns="285660" bIns="0" anchor="ctr">
            <a:spAutoFit/>
          </a:bodyPr>
          <a:lstStyle/>
          <a:p>
            <a:r>
              <a:rPr lang="en-GB" altLang="nb-NO" sz="1000" b="1" dirty="0">
                <a:solidFill>
                  <a:srgbClr val="FFFFFF"/>
                </a:solidFill>
                <a:latin typeface="Open Sans"/>
              </a:rPr>
              <a:t>Prepare</a:t>
            </a:r>
            <a:endParaRPr lang="en-GB" altLang="nb-NO" sz="900" dirty="0">
              <a:solidFill>
                <a:srgbClr val="000000"/>
              </a:solidFill>
              <a:latin typeface="Open Sans"/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en-GB" altLang="nb-NO" sz="1000" b="1" dirty="0">
                <a:solidFill>
                  <a:srgbClr val="005DAA"/>
                </a:solidFill>
                <a:latin typeface="Open Sans"/>
                <a:hlinkClick r:id="rId2"/>
              </a:rPr>
              <a:t>  </a:t>
            </a:r>
            <a:endParaRPr lang="en-GB" altLang="nb-NO" sz="800" dirty="0"/>
          </a:p>
          <a:p>
            <a:pPr eaLnBrk="0" hangingPunct="0">
              <a:buClrTx/>
              <a:buSzTx/>
              <a:buFontTx/>
              <a:buNone/>
            </a:pPr>
            <a:r>
              <a:rPr lang="en-GB" altLang="nb-NO" sz="1000" b="1" dirty="0">
                <a:solidFill>
                  <a:srgbClr val="FFFFFF"/>
                </a:solidFill>
                <a:latin typeface="Open Sans"/>
              </a:rPr>
              <a:t>Decide to Return</a:t>
            </a:r>
            <a:endParaRPr lang="en-GB" altLang="nb-NO" sz="900" dirty="0">
              <a:solidFill>
                <a:srgbClr val="000000"/>
              </a:solidFill>
              <a:latin typeface="Open Sans"/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en-GB" altLang="nb-NO" sz="1000" b="1" dirty="0">
                <a:solidFill>
                  <a:srgbClr val="005DAA"/>
                </a:solidFill>
                <a:latin typeface="Open Sans"/>
                <a:hlinkClick r:id="rId3"/>
              </a:rPr>
              <a:t>  </a:t>
            </a:r>
            <a:endParaRPr lang="en-GB" altLang="nb-NO" sz="800" dirty="0"/>
          </a:p>
          <a:p>
            <a:pPr eaLnBrk="0" hangingPunct="0">
              <a:buClrTx/>
              <a:buSzTx/>
              <a:buFontTx/>
              <a:buNone/>
            </a:pPr>
            <a:r>
              <a:rPr lang="en-GB" altLang="nb-NO" sz="1000" b="1" dirty="0">
                <a:solidFill>
                  <a:srgbClr val="FFFFFF"/>
                </a:solidFill>
                <a:latin typeface="Open Sans"/>
              </a:rPr>
              <a:t>Travel</a:t>
            </a:r>
            <a:endParaRPr lang="en-GB" altLang="nb-NO" sz="900" dirty="0">
              <a:solidFill>
                <a:srgbClr val="000000"/>
              </a:solidFill>
              <a:latin typeface="Open Sans"/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en-GB" altLang="nb-NO" sz="1000" b="1" dirty="0">
                <a:solidFill>
                  <a:srgbClr val="005DAA"/>
                </a:solidFill>
                <a:latin typeface="Open Sans"/>
                <a:hlinkClick r:id="rId4"/>
              </a:rPr>
              <a:t>  </a:t>
            </a:r>
            <a:endParaRPr lang="en-GB" altLang="nb-NO" sz="800" dirty="0"/>
          </a:p>
          <a:p>
            <a:pPr eaLnBrk="0" hangingPunct="0">
              <a:buClrTx/>
              <a:buSzTx/>
              <a:buFontTx/>
              <a:buNone/>
            </a:pPr>
            <a:r>
              <a:rPr lang="en-GB" altLang="nb-NO" sz="1000" b="1" dirty="0">
                <a:solidFill>
                  <a:srgbClr val="FFFFFF"/>
                </a:solidFill>
                <a:latin typeface="Open Sans"/>
              </a:rPr>
              <a:t>Reintegration</a:t>
            </a:r>
            <a:endParaRPr lang="en-GB" altLang="nb-NO" sz="900" dirty="0">
              <a:solidFill>
                <a:srgbClr val="000000"/>
              </a:solidFill>
              <a:latin typeface="Open Sans"/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en-GB" altLang="nb-NO" sz="1000" b="1" dirty="0">
                <a:solidFill>
                  <a:srgbClr val="005DAA"/>
                </a:solidFill>
                <a:latin typeface="Open Sans"/>
                <a:hlinkClick r:id="rId5"/>
              </a:rPr>
              <a:t>  </a:t>
            </a:r>
            <a:endParaRPr lang="en-GB" altLang="nb-NO" sz="800" dirty="0"/>
          </a:p>
          <a:p>
            <a:pPr eaLnBrk="0" hangingPunct="0">
              <a:buClrTx/>
              <a:buSzTx/>
              <a:buFontTx/>
              <a:buNone/>
            </a:pPr>
            <a:r>
              <a:rPr lang="en-GB" altLang="nb-NO" sz="9600" b="1" dirty="0">
                <a:solidFill>
                  <a:srgbClr val="005DAA"/>
                </a:solidFill>
                <a:latin typeface="Open Sans"/>
              </a:rPr>
              <a:t/>
            </a:r>
            <a:br>
              <a:rPr lang="en-GB" altLang="nb-NO" sz="9600" b="1" dirty="0">
                <a:solidFill>
                  <a:srgbClr val="005DAA"/>
                </a:solidFill>
                <a:latin typeface="Open Sans"/>
              </a:rPr>
            </a:br>
            <a:endParaRPr lang="en-GB" altLang="nb-NO" sz="9600" b="1" dirty="0">
              <a:solidFill>
                <a:srgbClr val="005DAA"/>
              </a:solidFill>
              <a:latin typeface="Open Sans"/>
            </a:endParaRPr>
          </a:p>
        </p:txBody>
      </p:sp>
      <p:pic>
        <p:nvPicPr>
          <p:cNvPr id="7172" name="Picture 9" descr="http://www.ireland.iom.int/ireland2/sites/default/files/subpage1.png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052513"/>
            <a:ext cx="2624138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961992" y="5459116"/>
            <a:ext cx="3527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altLang="nb-NO" dirty="0">
                <a:solidFill>
                  <a:schemeClr val="tx1"/>
                </a:solidFill>
              </a:rPr>
              <a:t> </a:t>
            </a:r>
            <a:r>
              <a:rPr lang="nb-NO" altLang="nb-NO" dirty="0" smtClean="0">
                <a:solidFill>
                  <a:schemeClr val="tx1"/>
                </a:solidFill>
              </a:rPr>
              <a:t>  Assistanse før og etter avreise</a:t>
            </a:r>
            <a:endParaRPr lang="nb-NO" altLang="nb-NO" dirty="0">
              <a:solidFill>
                <a:schemeClr val="tx1"/>
              </a:solidFill>
            </a:endParaRP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4696167" y="2894120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b-NO" altLang="nb-NO" dirty="0" smtClean="0">
                <a:solidFill>
                  <a:schemeClr val="tx1"/>
                </a:solidFill>
              </a:rPr>
              <a:t> Rådgivning</a:t>
            </a:r>
            <a:endParaRPr lang="nb-NO" altLang="nb-NO" dirty="0">
              <a:solidFill>
                <a:schemeClr val="tx1"/>
              </a:solidFill>
            </a:endParaRP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1528295" y="2908241"/>
            <a:ext cx="2908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altLang="nb-NO" dirty="0" smtClean="0">
                <a:solidFill>
                  <a:schemeClr val="tx1"/>
                </a:solidFill>
              </a:rPr>
              <a:t> Ta et valg</a:t>
            </a:r>
            <a:endParaRPr lang="nb-NO" altLang="nb-NO" dirty="0">
              <a:solidFill>
                <a:schemeClr val="tx1"/>
              </a:solidFill>
            </a:endParaRPr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1267134" y="5445125"/>
            <a:ext cx="287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altLang="nb-NO" dirty="0" smtClean="0">
                <a:solidFill>
                  <a:schemeClr val="tx1"/>
                </a:solidFill>
              </a:rPr>
              <a:t> Reiseplanlegging</a:t>
            </a:r>
            <a:endParaRPr lang="nb-NO" altLang="nb-NO" dirty="0">
              <a:solidFill>
                <a:schemeClr val="tx1"/>
              </a:solidFill>
            </a:endParaRPr>
          </a:p>
        </p:txBody>
      </p:sp>
      <p:pic>
        <p:nvPicPr>
          <p:cNvPr id="13" name="Picture 6" descr="C:\Users\hwingerei\AppData\Local\Microsoft\Windows\Temporary Internet Files\Content.Outlook\1XLUA6VZ\sali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72" y="3645024"/>
            <a:ext cx="2560743" cy="17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85" y="1113195"/>
            <a:ext cx="2598390" cy="1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9" descr="\\osliom2\AVR\OUTREACH\Presentations\Pics for PPTs\repatraiati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85" y="3564286"/>
            <a:ext cx="2609559" cy="19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066800" y="1349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nb-NO" altLang="en-US" sz="3200" dirty="0" smtClean="0">
                <a:solidFill>
                  <a:srgbClr val="FFFFFF"/>
                </a:solidFill>
                <a:latin typeface="Arial" charset="0"/>
                <a:ea typeface="Microsoft YaHei" pitchFamily="34" charset="-122"/>
              </a:rPr>
              <a:t>Reasoning for Voluntary Assisted Return</a:t>
            </a:r>
            <a:endParaRPr lang="nb-NO" altLang="en-US" sz="3200" dirty="0">
              <a:solidFill>
                <a:srgbClr val="FFFFFF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762919"/>
            <a:ext cx="5915025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</a:pPr>
            <a:r>
              <a:rPr lang="nb-NO" altLang="en-US" sz="2000" b="1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Why seek Voluntary Assisted Return?</a:t>
            </a:r>
            <a:endParaRPr lang="nb-NO" altLang="en-US" sz="2000" b="1" dirty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  <a:p>
            <a:pPr eaLnBrk="1" hangingPunct="1">
              <a:spcBef>
                <a:spcPts val="500"/>
              </a:spcBef>
              <a:buSzPct val="100000"/>
            </a:pPr>
            <a:endParaRPr lang="nb-NO" altLang="en-US" sz="2000" b="1" dirty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179387" y="2133600"/>
            <a:ext cx="87852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marL="0" indent="0" eaLnBrk="1" hangingPunct="1">
              <a:spcBef>
                <a:spcPts val="450"/>
              </a:spcBef>
              <a:buClr>
                <a:srgbClr val="333399"/>
              </a:buClr>
              <a:buSzPct val="100000"/>
            </a:pPr>
            <a:endParaRPr lang="nb-NO" altLang="en-US" dirty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  <a:p>
            <a:pPr eaLnBrk="1" hangingPunct="1">
              <a:spcBef>
                <a:spcPts val="450"/>
              </a:spcBef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nb-NO" altLang="en-US" sz="2000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You travel as a regular passenger and travel organized to your home town.</a:t>
            </a:r>
          </a:p>
          <a:p>
            <a:pPr eaLnBrk="1" hangingPunct="1">
              <a:spcBef>
                <a:spcPts val="450"/>
              </a:spcBef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nb-NO" altLang="en-US" sz="2000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Travel notice before departure and transit assistance or escort if required. </a:t>
            </a:r>
            <a:endParaRPr lang="nb-NO" altLang="en-US" sz="2000" dirty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  <a:p>
            <a:pPr eaLnBrk="1" hangingPunct="1">
              <a:spcBef>
                <a:spcPts val="450"/>
              </a:spcBef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nb-NO" altLang="en-US" sz="2000" b="1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F</a:t>
            </a:r>
            <a:r>
              <a:rPr lang="nb-NO" altLang="en-US" sz="2000" b="1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ree</a:t>
            </a:r>
            <a:r>
              <a:rPr lang="nb-NO" altLang="en-US" sz="2000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. Tickets and travel documents and no debt to the Norwegian government. </a:t>
            </a:r>
            <a:endParaRPr lang="nb-NO" altLang="en-US" sz="2000" dirty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  <a:p>
            <a:pPr eaLnBrk="1" hangingPunct="1">
              <a:spcBef>
                <a:spcPts val="450"/>
              </a:spcBef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nb-NO" altLang="en-US" sz="2000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Assistance in acquiring </a:t>
            </a:r>
            <a:r>
              <a:rPr lang="nb-NO" altLang="en-US" sz="2000" b="1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travel documents</a:t>
            </a:r>
            <a:r>
              <a:rPr lang="nb-NO" altLang="en-US" sz="2000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. </a:t>
            </a:r>
            <a:endParaRPr lang="nb-NO" altLang="en-US" sz="2000" dirty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  <a:p>
            <a:pPr eaLnBrk="1" hangingPunct="1">
              <a:spcBef>
                <a:spcPts val="450"/>
              </a:spcBef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nb-NO" altLang="en-US" sz="2000" dirty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IOM </a:t>
            </a:r>
            <a:r>
              <a:rPr lang="nb-NO" altLang="en-US" sz="2000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can assist upon arrival.</a:t>
            </a:r>
          </a:p>
          <a:p>
            <a:pPr eaLnBrk="1" hangingPunct="1">
              <a:spcBef>
                <a:spcPts val="450"/>
              </a:spcBef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nb-NO" altLang="en-US" sz="2000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Possibility of reintegration support.</a:t>
            </a:r>
          </a:p>
          <a:p>
            <a:pPr eaLnBrk="1" hangingPunct="1">
              <a:spcBef>
                <a:spcPts val="450"/>
              </a:spcBef>
              <a:buClr>
                <a:srgbClr val="333399"/>
              </a:buClr>
              <a:buSzPct val="100000"/>
              <a:buFont typeface="Arial" charset="0"/>
              <a:buChar char="•"/>
            </a:pPr>
            <a:r>
              <a:rPr lang="nb-NO" altLang="en-US" sz="2000" dirty="0" smtClean="0">
                <a:solidFill>
                  <a:srgbClr val="333399"/>
                </a:solidFill>
                <a:latin typeface="Arial" charset="0"/>
                <a:ea typeface="Microsoft YaHei" pitchFamily="34" charset="-122"/>
              </a:rPr>
              <a:t>You take control of your life and your future.</a:t>
            </a:r>
          </a:p>
          <a:p>
            <a:pPr eaLnBrk="1" hangingPunct="1">
              <a:spcBef>
                <a:spcPts val="450"/>
              </a:spcBef>
              <a:buClr>
                <a:srgbClr val="333399"/>
              </a:buClr>
              <a:buSzPct val="100000"/>
              <a:buFont typeface="Arial" charset="0"/>
              <a:buChar char="•"/>
            </a:pPr>
            <a:endParaRPr lang="nb-NO" altLang="en-US" sz="2000" dirty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  <a:p>
            <a:pPr eaLnBrk="1" hangingPunct="1">
              <a:spcBef>
                <a:spcPts val="450"/>
              </a:spcBef>
              <a:buClr>
                <a:srgbClr val="333399"/>
              </a:buClr>
              <a:buSzPct val="100000"/>
              <a:buFont typeface="Arial" charset="0"/>
              <a:buChar char="•"/>
            </a:pPr>
            <a:endParaRPr lang="nb-NO" altLang="en-US" dirty="0" smtClean="0">
              <a:solidFill>
                <a:srgbClr val="333399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r" eaLnBrk="1" hangingPunct="1">
              <a:buSzPct val="100000"/>
            </a:pPr>
            <a:fld id="{A55CE994-AC5B-4704-992D-DDEABBCCCCEA}" type="slidenum">
              <a:rPr lang="en-US" altLang="en-US" sz="1600">
                <a:solidFill>
                  <a:srgbClr val="FFFFFF"/>
                </a:solidFill>
                <a:latin typeface="Arial Black" pitchFamily="34" charset="0"/>
                <a:ea typeface="Microsoft YaHei" pitchFamily="34" charset="-122"/>
              </a:rPr>
              <a:pPr algn="r" eaLnBrk="1" hangingPunct="1">
                <a:buSzPct val="100000"/>
              </a:pPr>
              <a:t>5</a:t>
            </a:fld>
            <a:endParaRPr lang="en-US" altLang="en-US" sz="1600" dirty="0">
              <a:solidFill>
                <a:srgbClr val="FFFFFF"/>
              </a:solidFill>
              <a:latin typeface="Arial Black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3602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478088" y="274638"/>
            <a:ext cx="5568950" cy="585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ts val="800"/>
              </a:spcBef>
              <a:buSzPct val="100000"/>
            </a:pPr>
            <a:r>
              <a:rPr lang="nb-NO" altLang="en-US" sz="3600"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rPr>
              <a:t>Hvem reiser hjem frivillig?</a:t>
            </a: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buSzPct val="100000"/>
            </a:pPr>
            <a:fld id="{C1ADEE99-0CE7-4A25-92FF-AECC8152FD8E}" type="slidenum">
              <a:rPr lang="nb-NO" altLang="en-US" sz="1600">
                <a:solidFill>
                  <a:srgbClr val="FFFFFF"/>
                </a:solidFill>
                <a:latin typeface="Arial Black" pitchFamily="34" charset="0"/>
                <a:ea typeface="Microsoft YaHei" pitchFamily="34" charset="-122"/>
              </a:rPr>
              <a:pPr algn="r" eaLnBrk="1" hangingPunct="1">
                <a:buSzPct val="100000"/>
              </a:pPr>
              <a:t>6</a:t>
            </a:fld>
            <a:endParaRPr lang="nb-NO" altLang="en-US" sz="1600">
              <a:solidFill>
                <a:srgbClr val="FFFFFF"/>
              </a:solidFill>
              <a:latin typeface="Arial Black" pitchFamily="34" charset="0"/>
              <a:ea typeface="Microsoft YaHei" pitchFamily="34" charset="-122"/>
            </a:endParaRP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771525" y="1209675"/>
            <a:ext cx="7486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buSzPct val="100000"/>
            </a:pPr>
            <a:r>
              <a:rPr lang="nb-NO" altLang="en-US" sz="2400" b="1" dirty="0">
                <a:solidFill>
                  <a:srgbClr val="333399"/>
                </a:solidFill>
                <a:ea typeface="Microsoft YaHei" pitchFamily="34" charset="-122"/>
              </a:rPr>
              <a:t>1889 </a:t>
            </a:r>
            <a:r>
              <a:rPr lang="nb-NO" altLang="en-US" sz="2400" b="1" dirty="0" smtClean="0">
                <a:solidFill>
                  <a:srgbClr val="333399"/>
                </a:solidFill>
                <a:ea typeface="Microsoft YaHei" pitchFamily="34" charset="-122"/>
              </a:rPr>
              <a:t>mennesker returnerte med IOM </a:t>
            </a:r>
            <a:r>
              <a:rPr lang="nb-NO" altLang="en-US" sz="2400" b="1" dirty="0">
                <a:solidFill>
                  <a:srgbClr val="333399"/>
                </a:solidFill>
                <a:ea typeface="Microsoft YaHei" pitchFamily="34" charset="-122"/>
              </a:rPr>
              <a:t>Oslo </a:t>
            </a:r>
            <a:r>
              <a:rPr lang="nb-NO" altLang="en-US" sz="2400" b="1" dirty="0" smtClean="0">
                <a:solidFill>
                  <a:srgbClr val="333399"/>
                </a:solidFill>
                <a:ea typeface="Microsoft YaHei" pitchFamily="34" charset="-122"/>
              </a:rPr>
              <a:t>i </a:t>
            </a:r>
            <a:r>
              <a:rPr lang="nb-NO" altLang="en-US" sz="2400" b="1" dirty="0">
                <a:solidFill>
                  <a:srgbClr val="333399"/>
                </a:solidFill>
                <a:ea typeface="Microsoft YaHei" pitchFamily="34" charset="-122"/>
              </a:rPr>
              <a:t>2013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80" y="1916832"/>
            <a:ext cx="6288759" cy="375503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1468760" y="16122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smtClean="0">
                <a:solidFill>
                  <a:schemeClr val="tx1"/>
                </a:solidFill>
              </a:rPr>
              <a:t>Hvem reiser hjem med IOM?</a:t>
            </a:r>
            <a:endParaRPr lang="nb-NO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75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002060"/>
                </a:solidFill>
              </a:rPr>
              <a:t>Hvem reiser hjem med IOM?</a:t>
            </a:r>
            <a:endParaRPr lang="nb-NO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983" y="1700808"/>
            <a:ext cx="351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002060"/>
                </a:solidFill>
              </a:rPr>
              <a:t>Januar – Desember 2014</a:t>
            </a:r>
            <a:endParaRPr lang="nb-NO" sz="2400" dirty="0">
              <a:solidFill>
                <a:srgbClr val="002060"/>
              </a:solidFill>
            </a:endParaRPr>
          </a:p>
        </p:txBody>
      </p:sp>
      <p:pic>
        <p:nvPicPr>
          <p:cNvPr id="6" name="Picture 9" descr="\\osliom2\AVR\OUTREACH\Presentations\Pics for PPTs\repatra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4" y="1042082"/>
            <a:ext cx="4024918" cy="316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12609"/>
              </p:ext>
            </p:extLst>
          </p:nvPr>
        </p:nvGraphicFramePr>
        <p:xfrm>
          <a:off x="4860032" y="2276872"/>
          <a:ext cx="2952328" cy="29873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68219"/>
                <a:gridCol w="984109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Afghanistan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</a:rPr>
                        <a:t>207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  <a:tr h="303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Russia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</a:rPr>
                        <a:t>189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  <a:tr h="303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Bangladesh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</a:rPr>
                        <a:t>171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  <a:tr h="303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Iraq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</a:rPr>
                        <a:t>159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  <a:tr h="303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Uzbekistan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</a:rPr>
                        <a:t>135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  <a:tr h="303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Iran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</a:rPr>
                        <a:t>83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  <a:tr h="30377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strike="noStrike" dirty="0" smtClean="0">
                          <a:effectLst/>
                        </a:rPr>
                        <a:t>Ethiopia</a:t>
                      </a:r>
                      <a:endParaRPr lang="nb-NO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effectLst/>
                          <a:latin typeface="Arial"/>
                        </a:rPr>
                        <a:t>57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  <a:tr h="303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smtClean="0">
                          <a:effectLst/>
                          <a:latin typeface="Arial"/>
                        </a:rPr>
                        <a:t>Sudan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effectLst/>
                          <a:latin typeface="Arial"/>
                        </a:rPr>
                        <a:t>44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  <a:tr h="303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Nigera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 smtClean="0">
                          <a:effectLst/>
                        </a:rPr>
                        <a:t>43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  <a:tr h="303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Kosovo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effectLst/>
                          <a:latin typeface="+mn-lt"/>
                        </a:rPr>
                        <a:t>42</a:t>
                      </a:r>
                      <a:endParaRPr lang="nb-NO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1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6126163" y="458788"/>
            <a:ext cx="29257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FFFFFF"/>
                </a:solidFill>
                <a:latin typeface="Arial" charset="0"/>
                <a:ea typeface="Microsoft YaHei" pitchFamily="34" charset="-122"/>
              </a:rPr>
              <a:t>www.iom.no</a:t>
            </a: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1279525" y="4816475"/>
            <a:ext cx="58515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800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t>www.iom.no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70" y="-1"/>
            <a:ext cx="9448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-1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 </a:t>
            </a:r>
            <a:r>
              <a:rPr lang="nb-NO" sz="3200" dirty="0" smtClean="0"/>
              <a:t>           </a:t>
            </a:r>
            <a:r>
              <a:rPr lang="nb-NO" sz="3200" dirty="0" smtClean="0">
                <a:latin typeface="+mj-lt"/>
              </a:rPr>
              <a:t>iom.no</a:t>
            </a:r>
            <a:endParaRPr lang="nb-NO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605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372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-3778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latin typeface="+mj-lt"/>
              </a:rPr>
              <a:t>voluntaryreturn.com</a:t>
            </a:r>
            <a:endParaRPr lang="nb-NO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8597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ヒラギノ角ゴ Pro W3"/>
        <a:cs typeface="ヒラギノ角ゴ Pro W3"/>
      </a:majorFont>
      <a:minorFont>
        <a:latin typeface="Gill Sans M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ヒラギノ角ゴ Pro W3"/>
        <a:cs typeface="ヒラギノ角ゴ Pro W3"/>
      </a:majorFont>
      <a:minorFont>
        <a:latin typeface="Gill Sans M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ヒラギノ角ゴ Pro W3"/>
        <a:cs typeface="ヒラギノ角ゴ Pro W3"/>
      </a:majorFont>
      <a:minorFont>
        <a:latin typeface="Gill Sans M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370</Words>
  <Application>Microsoft Office PowerPoint</Application>
  <PresentationFormat>Skjermfremvisning (4:3)</PresentationFormat>
  <Paragraphs>107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1_Office Theme</vt:lpstr>
      <vt:lpstr>2_Office Theme</vt:lpstr>
      <vt:lpstr>3_Office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Hedda Wingerei</dc:creator>
  <cp:lastModifiedBy>ota ogie</cp:lastModifiedBy>
  <cp:revision>184</cp:revision>
  <cp:lastPrinted>1601-01-01T00:00:00Z</cp:lastPrinted>
  <dcterms:created xsi:type="dcterms:W3CDTF">2012-05-18T07:35:00Z</dcterms:created>
  <dcterms:modified xsi:type="dcterms:W3CDTF">2015-11-04T23:35:09Z</dcterms:modified>
</cp:coreProperties>
</file>